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65" r:id="rId3"/>
    <p:sldId id="364" r:id="rId4"/>
    <p:sldId id="284" r:id="rId5"/>
    <p:sldId id="286" r:id="rId6"/>
    <p:sldId id="330" r:id="rId7"/>
    <p:sldId id="285" r:id="rId8"/>
    <p:sldId id="288" r:id="rId9"/>
    <p:sldId id="287" r:id="rId10"/>
    <p:sldId id="289" r:id="rId11"/>
    <p:sldId id="290" r:id="rId12"/>
    <p:sldId id="291" r:id="rId13"/>
    <p:sldId id="292" r:id="rId14"/>
    <p:sldId id="293" r:id="rId15"/>
    <p:sldId id="294" r:id="rId16"/>
    <p:sldId id="305" r:id="rId17"/>
    <p:sldId id="295" r:id="rId18"/>
    <p:sldId id="296" r:id="rId19"/>
    <p:sldId id="297" r:id="rId20"/>
    <p:sldId id="298" r:id="rId21"/>
    <p:sldId id="299" r:id="rId22"/>
    <p:sldId id="300" r:id="rId23"/>
    <p:sldId id="301" r:id="rId24"/>
    <p:sldId id="302" r:id="rId25"/>
    <p:sldId id="303" r:id="rId26"/>
    <p:sldId id="304" r:id="rId27"/>
    <p:sldId id="306" r:id="rId28"/>
    <p:sldId id="307" r:id="rId29"/>
    <p:sldId id="363" r:id="rId30"/>
    <p:sldId id="309" r:id="rId31"/>
    <p:sldId id="329" r:id="rId32"/>
    <p:sldId id="338" r:id="rId33"/>
    <p:sldId id="331" r:id="rId34"/>
    <p:sldId id="332" r:id="rId35"/>
    <p:sldId id="333" r:id="rId36"/>
    <p:sldId id="334" r:id="rId37"/>
    <p:sldId id="335" r:id="rId38"/>
    <p:sldId id="336" r:id="rId39"/>
    <p:sldId id="339" r:id="rId40"/>
    <p:sldId id="340" r:id="rId41"/>
    <p:sldId id="341" r:id="rId42"/>
    <p:sldId id="379" r:id="rId43"/>
    <p:sldId id="342" r:id="rId44"/>
    <p:sldId id="343" r:id="rId45"/>
    <p:sldId id="344" r:id="rId46"/>
    <p:sldId id="362"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6" r:id="rId65"/>
    <p:sldId id="369" r:id="rId66"/>
    <p:sldId id="376" r:id="rId67"/>
    <p:sldId id="368" r:id="rId68"/>
    <p:sldId id="370" r:id="rId69"/>
    <p:sldId id="371" r:id="rId70"/>
    <p:sldId id="372" r:id="rId71"/>
    <p:sldId id="374" r:id="rId72"/>
    <p:sldId id="373" r:id="rId73"/>
    <p:sldId id="377" r:id="rId74"/>
    <p:sldId id="378" r:id="rId75"/>
    <p:sldId id="375" r:id="rId76"/>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009900"/>
    <a:srgbClr val="0066FF"/>
    <a:srgbClr val="3366CC"/>
    <a:srgbClr val="FF6600"/>
    <a:srgbClr val="00329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94660"/>
  </p:normalViewPr>
  <p:slideViewPr>
    <p:cSldViewPr>
      <p:cViewPr varScale="1">
        <p:scale>
          <a:sx n="147" d="100"/>
          <a:sy n="147" d="100"/>
        </p:scale>
        <p:origin x="-95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10/2/2022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43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10/2/2022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10/2/2022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10/2/2022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10/2/2022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10/2/2022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10/2/2022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ongodb.com/manual/reference/sql-comparison/"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mongoplayground.net/"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smtClean="0">
                <a:solidFill>
                  <a:schemeClr val="bg1"/>
                </a:solidFill>
                <a:latin typeface="Arial Black" pitchFamily="34" charset="0"/>
              </a:rPr>
              <a:t>DATABASES</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RELATIONAL</a:t>
            </a:r>
            <a:endParaRPr lang="en-US" sz="3500" u="sng" dirty="0">
              <a:solidFill>
                <a:schemeClr val="bg1"/>
              </a:solidFill>
              <a:latin typeface="Arial Black"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15240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SQL, a table is the principal unit of storage.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a 2D container for data that consists of rows called records or </a:t>
            </a:r>
            <a:r>
              <a:rPr lang="en-US" sz="2000" dirty="0" err="1" smtClean="0">
                <a:solidFill>
                  <a:schemeClr val="tx1">
                    <a:lumMod val="65000"/>
                    <a:lumOff val="35000"/>
                  </a:schemeClr>
                </a:solidFill>
                <a:latin typeface="Arial" pitchFamily="34" charset="0"/>
                <a:cs typeface="Arial" pitchFamily="34" charset="0"/>
              </a:rPr>
              <a:t>tuples</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row has the same number of columns, called fields.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table will have a primary key to uniquely identify each record in a table.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table can use multiple keys to uniquely identify a record using a composite key.</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TABLES</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1371600" y="2495550"/>
            <a:ext cx="6400800" cy="2235331"/>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15240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table must first be created using a schema before it is populated.  A schema is just a fancy word that describes the structure of a table, as far as data types, field names, …etc.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Common data types in SQL are BIT, BLOB, CHAR(n), DATE, FLOAT, INT, VARCHAR(n).</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SCHEMAS</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066800" y="2800350"/>
            <a:ext cx="7085231" cy="18288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2667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foreign key relates a field in one table to a primary key of another table.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Tables that are linked via foreign keys are said to have a relationship.</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FOREIGN KEY</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3124200" y="971550"/>
            <a:ext cx="5762625" cy="36576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114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very common for 2 related tables to have a one-to-many relationship.  This means that the key from one table will match the key of many other tables.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other relationships include one-to-one and many-to-many relationships.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TABLE RELATIONSHIPS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4495800" y="895350"/>
            <a:ext cx="4275897" cy="3810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Intermediate tables are sometimes used to uniquely identify a record with another table.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intermediate table is using a composite key to achieve this.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INTERMEDIATE TABLES</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905000" y="2876550"/>
            <a:ext cx="5505450" cy="17240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script that executes on a database is called a query.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Queries that manipulate data on an existing database such as </a:t>
            </a:r>
            <a:r>
              <a:rPr lang="en-US" sz="2000" b="1" dirty="0" smtClean="0">
                <a:solidFill>
                  <a:schemeClr val="tx1">
                    <a:lumMod val="65000"/>
                    <a:lumOff val="35000"/>
                  </a:schemeClr>
                </a:solidFill>
                <a:latin typeface="Arial" pitchFamily="34" charset="0"/>
                <a:cs typeface="Arial" pitchFamily="34" charset="0"/>
              </a:rPr>
              <a:t>SELECT</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UPDATE</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INSERT</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are called </a:t>
            </a:r>
            <a:r>
              <a:rPr lang="en-US" sz="2000" u="sng" dirty="0" smtClean="0">
                <a:solidFill>
                  <a:schemeClr val="tx1">
                    <a:lumMod val="65000"/>
                    <a:lumOff val="35000"/>
                  </a:schemeClr>
                </a:solidFill>
                <a:latin typeface="Arial" pitchFamily="34" charset="0"/>
                <a:cs typeface="Arial" pitchFamily="34" charset="0"/>
              </a:rPr>
              <a:t>Data Manipulation Language(DML)</a:t>
            </a:r>
            <a:r>
              <a:rPr lang="en-US" sz="2000" dirty="0" smtClean="0">
                <a:solidFill>
                  <a:schemeClr val="tx1">
                    <a:lumMod val="65000"/>
                    <a:lumOff val="35000"/>
                  </a:schemeClr>
                </a:solidFill>
                <a:latin typeface="Arial" pitchFamily="34" charset="0"/>
                <a:cs typeface="Arial" pitchFamily="34" charset="0"/>
              </a:rPr>
              <a:t> queries.  These statements can also be referred to as CRUD(Create, Read, Update, Delete) operators.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Queries that create, modify, and delete databases or the definition of a table are called </a:t>
            </a:r>
            <a:r>
              <a:rPr lang="en-US" sz="2000" u="sng" dirty="0" smtClean="0">
                <a:solidFill>
                  <a:schemeClr val="tx1">
                    <a:lumMod val="65000"/>
                    <a:lumOff val="35000"/>
                  </a:schemeClr>
                </a:solidFill>
                <a:latin typeface="Arial" pitchFamily="34" charset="0"/>
                <a:cs typeface="Arial" pitchFamily="34" charset="0"/>
              </a:rPr>
              <a:t>Data Definition Language(DDL)</a:t>
            </a:r>
            <a:r>
              <a:rPr lang="en-US" sz="2000" dirty="0" smtClean="0">
                <a:solidFill>
                  <a:schemeClr val="tx1">
                    <a:lumMod val="65000"/>
                    <a:lumOff val="35000"/>
                  </a:schemeClr>
                </a:solidFill>
                <a:latin typeface="Arial" pitchFamily="34" charset="0"/>
                <a:cs typeface="Arial" pitchFamily="34" charset="0"/>
              </a:rPr>
              <a:t>.</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DML VS DDL</a:t>
            </a:r>
            <a:endParaRPr lang="en-US" sz="2500" u="sng" dirty="0">
              <a:solidFill>
                <a:srgbClr val="3366CC"/>
              </a:solidFill>
              <a:latin typeface="Arial Black"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124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SELECT</a:t>
            </a:r>
            <a:r>
              <a:rPr lang="en-US" sz="2000" dirty="0" smtClean="0">
                <a:solidFill>
                  <a:schemeClr val="tx1">
                    <a:lumMod val="65000"/>
                    <a:lumOff val="35000"/>
                  </a:schemeClr>
                </a:solidFill>
                <a:latin typeface="Arial" pitchFamily="34" charset="0"/>
                <a:cs typeface="Arial" pitchFamily="34" charset="0"/>
              </a:rPr>
              <a:t> statement(query) is used to fetch data from a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output data is called the result set, which can be sorted using </a:t>
            </a:r>
            <a:r>
              <a:rPr lang="en-US" sz="2000" b="1" dirty="0" smtClean="0">
                <a:solidFill>
                  <a:schemeClr val="tx1">
                    <a:lumMod val="65000"/>
                    <a:lumOff val="35000"/>
                  </a:schemeClr>
                </a:solidFill>
                <a:latin typeface="Arial" pitchFamily="34" charset="0"/>
                <a:cs typeface="Arial" pitchFamily="34" charset="0"/>
              </a:rPr>
              <a:t>ORDER</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BY</a:t>
            </a:r>
            <a:r>
              <a:rPr lang="en-US" sz="2000" dirty="0" smtClean="0">
                <a:solidFill>
                  <a:schemeClr val="tx1">
                    <a:lumMod val="65000"/>
                    <a:lumOff val="35000"/>
                  </a:schemeClr>
                </a:solidFill>
                <a:latin typeface="Arial" pitchFamily="34" charset="0"/>
                <a:cs typeface="Arial" pitchFamily="34" charset="0"/>
              </a:rPr>
              <a:t>.</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SELECT STATEMENT</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3581400" y="742950"/>
            <a:ext cx="5229261" cy="42386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838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WHERE</a:t>
            </a:r>
            <a:r>
              <a:rPr lang="en-US" sz="2000" dirty="0" smtClean="0">
                <a:solidFill>
                  <a:schemeClr val="tx1">
                    <a:lumMod val="65000"/>
                    <a:lumOff val="35000"/>
                  </a:schemeClr>
                </a:solidFill>
                <a:latin typeface="Arial" pitchFamily="34" charset="0"/>
                <a:cs typeface="Arial" pitchFamily="34" charset="0"/>
              </a:rPr>
              <a:t> clause is used to add conditions or filters to a result set.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can be viewed as an </a:t>
            </a:r>
            <a:r>
              <a:rPr lang="en-US" sz="2000" b="1" dirty="0" smtClean="0">
                <a:solidFill>
                  <a:schemeClr val="tx1">
                    <a:lumMod val="65000"/>
                    <a:lumOff val="35000"/>
                  </a:schemeClr>
                </a:solidFill>
                <a:latin typeface="Arial" pitchFamily="34" charset="0"/>
                <a:cs typeface="Arial" pitchFamily="34" charset="0"/>
              </a:rPr>
              <a:t>IF</a:t>
            </a:r>
            <a:r>
              <a:rPr lang="en-US" sz="2000" dirty="0" smtClean="0">
                <a:solidFill>
                  <a:schemeClr val="tx1">
                    <a:lumMod val="65000"/>
                    <a:lumOff val="35000"/>
                  </a:schemeClr>
                </a:solidFill>
                <a:latin typeface="Arial" pitchFamily="34" charset="0"/>
                <a:cs typeface="Arial" pitchFamily="34" charset="0"/>
              </a:rPr>
              <a:t> statement in programming.</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WHERE CLAUSE</a:t>
            </a:r>
            <a:endParaRPr lang="en-US" sz="2500" u="sng" dirty="0">
              <a:solidFill>
                <a:srgbClr val="3366CC"/>
              </a:solidFill>
              <a:latin typeface="Arial Black"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1066800" y="1885950"/>
            <a:ext cx="7001470" cy="2895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429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required data is only available in separate tables, a </a:t>
            </a:r>
            <a:r>
              <a:rPr lang="en-US" sz="2000" b="1" dirty="0" smtClean="0">
                <a:solidFill>
                  <a:schemeClr val="tx1">
                    <a:lumMod val="65000"/>
                    <a:lumOff val="35000"/>
                  </a:schemeClr>
                </a:solidFill>
                <a:latin typeface="Arial" pitchFamily="34" charset="0"/>
                <a:cs typeface="Arial" pitchFamily="34" charset="0"/>
              </a:rPr>
              <a:t>JOIN</a:t>
            </a:r>
            <a:r>
              <a:rPr lang="en-US" sz="2000" dirty="0" smtClean="0">
                <a:solidFill>
                  <a:schemeClr val="tx1">
                    <a:lumMod val="65000"/>
                    <a:lumOff val="35000"/>
                  </a:schemeClr>
                </a:solidFill>
                <a:latin typeface="Arial" pitchFamily="34" charset="0"/>
                <a:cs typeface="Arial" pitchFamily="34" charset="0"/>
              </a:rPr>
              <a:t> statement is required.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JOIN</a:t>
            </a:r>
            <a:r>
              <a:rPr lang="en-US" sz="2000" dirty="0" smtClean="0">
                <a:solidFill>
                  <a:schemeClr val="tx1">
                    <a:lumMod val="65000"/>
                    <a:lumOff val="35000"/>
                  </a:schemeClr>
                </a:solidFill>
                <a:latin typeface="Arial" pitchFamily="34" charset="0"/>
                <a:cs typeface="Arial" pitchFamily="34" charset="0"/>
              </a:rPr>
              <a:t> statement will return records based on matched data.</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JOIN STATEMENT</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3657600" y="895350"/>
            <a:ext cx="5174318" cy="383857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09800" y="1352550"/>
            <a:ext cx="2264341" cy="27241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715000" y="1276350"/>
            <a:ext cx="1476375" cy="27146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505200" cy="3962400"/>
          </a:xfrm>
        </p:spPr>
        <p:txBody>
          <a:bodyPr>
            <a:normAutofit fontScale="92500" lnSpcReduction="20000"/>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INNER JOIN:</a:t>
            </a:r>
            <a:r>
              <a:rPr lang="en-US" sz="2000" dirty="0" smtClean="0">
                <a:solidFill>
                  <a:schemeClr val="tx1">
                    <a:lumMod val="65000"/>
                    <a:lumOff val="35000"/>
                  </a:schemeClr>
                </a:solidFill>
                <a:latin typeface="Arial" pitchFamily="34" charset="0"/>
                <a:cs typeface="Arial" pitchFamily="34" charset="0"/>
              </a:rPr>
              <a:t> Returns records that have matching values in both tables.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LEFT JOIN:</a:t>
            </a:r>
            <a:r>
              <a:rPr lang="en-US" sz="2000" dirty="0" smtClean="0">
                <a:solidFill>
                  <a:schemeClr val="tx1">
                    <a:lumMod val="65000"/>
                    <a:lumOff val="35000"/>
                  </a:schemeClr>
                </a:solidFill>
                <a:latin typeface="Arial" pitchFamily="34" charset="0"/>
                <a:cs typeface="Arial" pitchFamily="34" charset="0"/>
              </a:rPr>
              <a:t> Returns all records from the left table, and matched records from the right table.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RIGHT JOIN:</a:t>
            </a:r>
            <a:r>
              <a:rPr lang="en-US" sz="2000" dirty="0" smtClean="0">
                <a:solidFill>
                  <a:schemeClr val="tx1">
                    <a:lumMod val="65000"/>
                    <a:lumOff val="35000"/>
                  </a:schemeClr>
                </a:solidFill>
                <a:latin typeface="Arial" pitchFamily="34" charset="0"/>
                <a:cs typeface="Arial" pitchFamily="34" charset="0"/>
              </a:rPr>
              <a:t> Returns all records from the right table, and all matched records from the left table.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OUTER JOIN:</a:t>
            </a:r>
            <a:r>
              <a:rPr lang="en-US" sz="2000" dirty="0" smtClean="0">
                <a:solidFill>
                  <a:schemeClr val="tx1">
                    <a:lumMod val="65000"/>
                    <a:lumOff val="35000"/>
                  </a:schemeClr>
                </a:solidFill>
                <a:latin typeface="Arial" pitchFamily="34" charset="0"/>
                <a:cs typeface="Arial" pitchFamily="34" charset="0"/>
              </a:rPr>
              <a:t> Returns all records where there is a match on either left or right table.</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TYPES OF JOINS</a:t>
            </a:r>
            <a:endParaRPr lang="en-US" sz="2500" u="sng" dirty="0">
              <a:solidFill>
                <a:srgbClr val="3366CC"/>
              </a:solidFill>
              <a:latin typeface="Arial Black"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3962400" y="1123950"/>
            <a:ext cx="4895850" cy="34766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666750"/>
            <a:ext cx="8534400" cy="838200"/>
          </a:xfrm>
        </p:spPr>
        <p:txBody>
          <a:bodyPr>
            <a:normAutofit/>
          </a:bodyPr>
          <a:lstStyle/>
          <a:p>
            <a:pPr algn="l"/>
            <a:r>
              <a:rPr lang="en-US" sz="2000" b="1" dirty="0" smtClean="0">
                <a:solidFill>
                  <a:schemeClr val="tx1">
                    <a:lumMod val="65000"/>
                    <a:lumOff val="35000"/>
                  </a:schemeClr>
                </a:solidFill>
                <a:latin typeface="Arial" pitchFamily="34" charset="0"/>
                <a:cs typeface="Arial" pitchFamily="34" charset="0"/>
              </a:rPr>
              <a:t>SELECT</a:t>
            </a:r>
            <a:r>
              <a:rPr lang="en-US" sz="2000" dirty="0" smtClean="0">
                <a:solidFill>
                  <a:schemeClr val="tx1">
                    <a:lumMod val="65000"/>
                    <a:lumOff val="35000"/>
                  </a:schemeClr>
                </a:solidFill>
                <a:latin typeface="Arial" pitchFamily="34" charset="0"/>
                <a:cs typeface="Arial" pitchFamily="34" charset="0"/>
              </a:rPr>
              <a:t> * </a:t>
            </a:r>
            <a:r>
              <a:rPr lang="en-US" sz="2000" b="1" dirty="0" smtClean="0">
                <a:solidFill>
                  <a:schemeClr val="tx1">
                    <a:lumMod val="65000"/>
                    <a:lumOff val="35000"/>
                  </a:schemeClr>
                </a:solidFill>
                <a:latin typeface="Arial" pitchFamily="34" charset="0"/>
                <a:cs typeface="Arial" pitchFamily="34" charset="0"/>
              </a:rPr>
              <a:t>FROM</a:t>
            </a:r>
            <a:r>
              <a:rPr lang="en-US" sz="2000" dirty="0" smtClean="0">
                <a:solidFill>
                  <a:schemeClr val="tx1">
                    <a:lumMod val="65000"/>
                    <a:lumOff val="35000"/>
                  </a:schemeClr>
                </a:solidFill>
                <a:latin typeface="Arial" pitchFamily="34" charset="0"/>
                <a:cs typeface="Arial" pitchFamily="34" charset="0"/>
              </a:rPr>
              <a:t> Customers </a:t>
            </a:r>
            <a:r>
              <a:rPr lang="en-US" sz="2000" b="1" dirty="0" smtClean="0">
                <a:solidFill>
                  <a:schemeClr val="tx1">
                    <a:lumMod val="65000"/>
                    <a:lumOff val="35000"/>
                  </a:schemeClr>
                </a:solidFill>
                <a:latin typeface="Arial" pitchFamily="34" charset="0"/>
                <a:cs typeface="Arial" pitchFamily="34" charset="0"/>
              </a:rPr>
              <a:t>LEFT JOIN </a:t>
            </a:r>
            <a:r>
              <a:rPr lang="en-US" sz="2000" dirty="0" smtClean="0">
                <a:solidFill>
                  <a:schemeClr val="tx1">
                    <a:lumMod val="65000"/>
                    <a:lumOff val="35000"/>
                  </a:schemeClr>
                </a:solidFill>
                <a:latin typeface="Arial" pitchFamily="34" charset="0"/>
                <a:cs typeface="Arial" pitchFamily="34" charset="0"/>
              </a:rPr>
              <a:t>Orders </a:t>
            </a:r>
            <a:r>
              <a:rPr lang="en-US" sz="2000" b="1" dirty="0" smtClean="0">
                <a:solidFill>
                  <a:schemeClr val="tx1">
                    <a:lumMod val="65000"/>
                    <a:lumOff val="35000"/>
                  </a:schemeClr>
                </a:solidFill>
                <a:latin typeface="Arial" pitchFamily="34" charset="0"/>
                <a:cs typeface="Arial" pitchFamily="34" charset="0"/>
              </a:rPr>
              <a:t>ON</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Customers.CustomerID</a:t>
            </a:r>
            <a:r>
              <a:rPr lang="en-US" sz="2000" dirty="0" smtClean="0">
                <a:solidFill>
                  <a:schemeClr val="tx1">
                    <a:lumMod val="65000"/>
                    <a:lumOff val="35000"/>
                  </a:schemeClr>
                </a:solidFill>
                <a:latin typeface="Arial" pitchFamily="34" charset="0"/>
                <a:cs typeface="Arial" pitchFamily="34" charset="0"/>
              </a:rPr>
              <a:t> = </a:t>
            </a:r>
            <a:r>
              <a:rPr lang="en-US" sz="2000" dirty="0" err="1" smtClean="0">
                <a:solidFill>
                  <a:schemeClr val="tx1">
                    <a:lumMod val="65000"/>
                    <a:lumOff val="35000"/>
                  </a:schemeClr>
                </a:solidFill>
                <a:latin typeface="Arial" pitchFamily="34" charset="0"/>
                <a:cs typeface="Arial" pitchFamily="34" charset="0"/>
              </a:rPr>
              <a:t>Orders.CustomerID</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JOIN</a:t>
            </a:r>
            <a:endParaRPr lang="en-US" sz="2500" u="sng" dirty="0">
              <a:solidFill>
                <a:srgbClr val="3366CC"/>
              </a:solidFill>
              <a:latin typeface="Arial Black" pitchFamily="34" charset="0"/>
            </a:endParaRPr>
          </a:p>
        </p:txBody>
      </p:sp>
      <p:pic>
        <p:nvPicPr>
          <p:cNvPr id="7" name="Picture 3"/>
          <p:cNvPicPr>
            <a:picLocks noChangeAspect="1" noChangeArrowheads="1"/>
          </p:cNvPicPr>
          <p:nvPr/>
        </p:nvPicPr>
        <p:blipFill>
          <a:blip r:embed="rId2" cstate="print"/>
          <a:srcRect/>
          <a:stretch>
            <a:fillRect/>
          </a:stretch>
        </p:blipFill>
        <p:spPr bwMode="auto">
          <a:xfrm>
            <a:off x="533400" y="1428750"/>
            <a:ext cx="8153400" cy="3280928"/>
          </a:xfrm>
          <a:prstGeom prst="rect">
            <a:avLst/>
          </a:prstGeom>
          <a:noFill/>
          <a:ln w="9525">
            <a:noFill/>
            <a:miter lim="800000"/>
            <a:headEnd/>
            <a:tailEnd/>
          </a:ln>
        </p:spPr>
      </p:pic>
      <p:sp>
        <p:nvSpPr>
          <p:cNvPr id="8" name="Rectangle 7"/>
          <p:cNvSpPr/>
          <p:nvPr/>
        </p:nvSpPr>
        <p:spPr>
          <a:xfrm>
            <a:off x="533400" y="1733550"/>
            <a:ext cx="1066800" cy="1524000"/>
          </a:xfrm>
          <a:prstGeom prst="rect">
            <a:avLst/>
          </a:prstGeom>
          <a:noFill/>
          <a:ln w="635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76400" y="3562350"/>
            <a:ext cx="1066800" cy="1143000"/>
          </a:xfrm>
          <a:prstGeom prst="rect">
            <a:avLst/>
          </a:prstGeom>
          <a:noFill/>
          <a:ln w="635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GROUPING STATEMENT</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3429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Grouping(</a:t>
            </a:r>
            <a:r>
              <a:rPr lang="en-US" sz="2000" b="1" dirty="0" smtClean="0">
                <a:solidFill>
                  <a:schemeClr val="tx1">
                    <a:lumMod val="65000"/>
                    <a:lumOff val="35000"/>
                  </a:schemeClr>
                </a:solidFill>
                <a:latin typeface="Arial" pitchFamily="34" charset="0"/>
                <a:cs typeface="Arial" pitchFamily="34" charset="0"/>
              </a:rPr>
              <a:t>GROUP</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BY</a:t>
            </a:r>
            <a:r>
              <a:rPr lang="en-US" sz="2000" dirty="0" smtClean="0">
                <a:solidFill>
                  <a:schemeClr val="tx1">
                    <a:lumMod val="65000"/>
                    <a:lumOff val="35000"/>
                  </a:schemeClr>
                </a:solidFill>
                <a:latin typeface="Arial" pitchFamily="34" charset="0"/>
                <a:cs typeface="Arial" pitchFamily="34" charset="0"/>
              </a:rPr>
              <a:t>) is often used to do calculations on a data set, for example for summations(</a:t>
            </a:r>
            <a:r>
              <a:rPr lang="en-US" sz="2000" b="1" dirty="0" smtClean="0">
                <a:solidFill>
                  <a:schemeClr val="tx1">
                    <a:lumMod val="65000"/>
                    <a:lumOff val="35000"/>
                  </a:schemeClr>
                </a:solidFill>
                <a:latin typeface="Arial" pitchFamily="34" charset="0"/>
                <a:cs typeface="Arial" pitchFamily="34" charset="0"/>
              </a:rPr>
              <a:t>SUM()</a:t>
            </a:r>
            <a:r>
              <a:rPr lang="en-US" sz="2000" dirty="0" smtClean="0">
                <a:solidFill>
                  <a:schemeClr val="tx1">
                    <a:lumMod val="65000"/>
                    <a:lumOff val="35000"/>
                  </a:schemeClr>
                </a:solidFill>
                <a:latin typeface="Arial" pitchFamily="34" charset="0"/>
                <a:cs typeface="Arial" pitchFamily="34" charset="0"/>
              </a:rPr>
              <a:t>) and counting(</a:t>
            </a:r>
            <a:r>
              <a:rPr lang="en-US" sz="2000" b="1" dirty="0" smtClean="0">
                <a:solidFill>
                  <a:schemeClr val="tx1">
                    <a:lumMod val="65000"/>
                    <a:lumOff val="35000"/>
                  </a:schemeClr>
                </a:solidFill>
                <a:latin typeface="Arial" pitchFamily="34" charset="0"/>
                <a:cs typeface="Arial" pitchFamily="34" charset="0"/>
              </a:rPr>
              <a:t>COUNT()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Grouping is often associated with aggregate functions, which are special database queries, often used in reporting, that run like a waterfall.</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3733800" y="971550"/>
            <a:ext cx="5083540" cy="38195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INSERT STATEMENT</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2362200" cy="39624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INSERT</a:t>
            </a:r>
            <a:r>
              <a:rPr lang="en-US" sz="2000" dirty="0" smtClean="0">
                <a:solidFill>
                  <a:schemeClr val="tx1">
                    <a:lumMod val="65000"/>
                    <a:lumOff val="35000"/>
                  </a:schemeClr>
                </a:solidFill>
                <a:latin typeface="Arial" pitchFamily="34" charset="0"/>
                <a:cs typeface="Arial" pitchFamily="34" charset="0"/>
              </a:rPr>
              <a:t> statements are used to insert records into a table.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separated by fields and values.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2514600" y="971550"/>
            <a:ext cx="6362700" cy="3403511"/>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UPDATE AND DELETE STATEMENTS</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2514600" cy="39624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UPDATE</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statements are used for updating the data in an existing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Records can either be updated at specific locations or deleted entirely.</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2743200" y="1047750"/>
            <a:ext cx="6149696" cy="30575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LOCAL TRANSACTIONS</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8610600" cy="2514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Transactions are like try-catch blocks, if the queries inside the try fails for whichever reason, it will not make any changes to the database, and rollback to its previous state.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Transaction syntax includes </a:t>
            </a:r>
            <a:r>
              <a:rPr lang="en-US" sz="2000" b="1" dirty="0" smtClean="0">
                <a:solidFill>
                  <a:schemeClr val="tx1">
                    <a:lumMod val="65000"/>
                    <a:lumOff val="35000"/>
                  </a:schemeClr>
                </a:solidFill>
                <a:latin typeface="Arial" pitchFamily="34" charset="0"/>
                <a:cs typeface="Arial" pitchFamily="34" charset="0"/>
              </a:rPr>
              <a:t>START TRANSACTION</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COMMIT</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ROLLBACK</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Local transactions only occur on one server host.</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381000" y="3409950"/>
            <a:ext cx="8458200" cy="135732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DISTRIBUTED TRANSACTIONS</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3733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Transactions involving multiple server hosts are called distributed transactions.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may be common for credit card processing or for legacy ordering systems.</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4343400" y="971550"/>
            <a:ext cx="4635881" cy="36576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EFFICIENCY</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8382000" cy="1524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Efficiency such as O(n) is defined as the time it takes to scan through every ‘n’ record of a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possible to achieve O(1) by using a hash table data structure.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many methods of improving access time by using indices.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1752600" y="2343150"/>
            <a:ext cx="5105400" cy="2320636"/>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SQL INDEX</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8382000" cy="1524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SQL index is a quick lookup table for finding records users search frequently. </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609600" y="1885950"/>
            <a:ext cx="7813984" cy="2667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INDEX SYNTAX</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382000" cy="1524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CREATE INDEX </a:t>
            </a:r>
            <a:r>
              <a:rPr lang="en-US" sz="2000" dirty="0" err="1" smtClean="0">
                <a:solidFill>
                  <a:schemeClr val="tx1">
                    <a:lumMod val="65000"/>
                    <a:lumOff val="35000"/>
                  </a:schemeClr>
                </a:solidFill>
                <a:latin typeface="Arial" pitchFamily="34" charset="0"/>
                <a:cs typeface="Arial" pitchFamily="34" charset="0"/>
              </a:rPr>
              <a:t>index_name</a:t>
            </a:r>
            <a:r>
              <a:rPr lang="en-US" sz="2000" dirty="0" smtClean="0">
                <a:solidFill>
                  <a:schemeClr val="tx1">
                    <a:lumMod val="65000"/>
                    <a:lumOff val="35000"/>
                  </a:schemeClr>
                </a:solidFill>
                <a:latin typeface="Arial" pitchFamily="34" charset="0"/>
                <a:cs typeface="Arial" pitchFamily="34" charset="0"/>
              </a:rPr>
              <a:t> ON </a:t>
            </a:r>
            <a:r>
              <a:rPr lang="en-US" sz="2000" dirty="0" err="1" smtClean="0">
                <a:solidFill>
                  <a:schemeClr val="tx1">
                    <a:lumMod val="65000"/>
                    <a:lumOff val="35000"/>
                  </a:schemeClr>
                </a:solidFill>
                <a:latin typeface="Arial" pitchFamily="34" charset="0"/>
                <a:cs typeface="Arial" pitchFamily="34" charset="0"/>
              </a:rPr>
              <a:t>table_name</a:t>
            </a:r>
            <a:r>
              <a:rPr lang="en-US" sz="2000" dirty="0" smtClean="0">
                <a:solidFill>
                  <a:schemeClr val="tx1">
                    <a:lumMod val="65000"/>
                    <a:lumOff val="35000"/>
                  </a:schemeClr>
                </a:solidFill>
                <a:latin typeface="Arial" pitchFamily="34" charset="0"/>
                <a:cs typeface="Arial" pitchFamily="34" charset="0"/>
              </a:rPr>
              <a:t> (column1, column2,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DROP INDEX </a:t>
            </a:r>
            <a:r>
              <a:rPr lang="en-US" sz="2000" dirty="0" err="1" smtClean="0">
                <a:solidFill>
                  <a:schemeClr val="tx1">
                    <a:lumMod val="65000"/>
                    <a:lumOff val="35000"/>
                  </a:schemeClr>
                </a:solidFill>
                <a:latin typeface="Arial" pitchFamily="34" charset="0"/>
                <a:cs typeface="Arial" pitchFamily="34" charset="0"/>
              </a:rPr>
              <a:t>index_name</a:t>
            </a:r>
            <a:r>
              <a:rPr lang="en-US" sz="2000" dirty="0" smtClean="0">
                <a:solidFill>
                  <a:schemeClr val="tx1">
                    <a:lumMod val="65000"/>
                    <a:lumOff val="35000"/>
                  </a:schemeClr>
                </a:solidFill>
                <a:latin typeface="Arial" pitchFamily="34" charset="0"/>
                <a:cs typeface="Arial" pitchFamily="34" charset="0"/>
              </a:rPr>
              <a:t> ON </a:t>
            </a:r>
            <a:r>
              <a:rPr lang="en-US" sz="2000" dirty="0" err="1" smtClean="0">
                <a:solidFill>
                  <a:schemeClr val="tx1">
                    <a:lumMod val="65000"/>
                    <a:lumOff val="35000"/>
                  </a:schemeClr>
                </a:solidFill>
                <a:latin typeface="Arial" pitchFamily="34" charset="0"/>
                <a:cs typeface="Arial" pitchFamily="34" charset="0"/>
              </a:rPr>
              <a:t>table_name</a:t>
            </a:r>
            <a:r>
              <a:rPr lang="en-US" sz="2000" dirty="0" smtClean="0">
                <a:solidFill>
                  <a:schemeClr val="tx1">
                    <a:lumMod val="65000"/>
                    <a:lumOff val="35000"/>
                  </a:schemeClr>
                </a:solidFill>
                <a:latin typeface="Arial" pitchFamily="34" charset="0"/>
                <a:cs typeface="Arial" pitchFamily="34" charset="0"/>
              </a:rPr>
              <a:t>;</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NON-RELATIONAL</a:t>
            </a:r>
            <a:endParaRPr lang="en-US" sz="3500" u="sng" dirty="0">
              <a:solidFill>
                <a:schemeClr val="bg1"/>
              </a:solidFill>
              <a:latin typeface="Arial Black"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KEY-VALUE PAIRS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 databases use key-value stores instead of columns and rows.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values can include integers, strings, arrays, and other structures.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With key-value pairs, retrievals are very fast, eliminating the need for hash functions or indices.</a:t>
            </a:r>
          </a:p>
        </p:txBody>
      </p:sp>
      <p:pic>
        <p:nvPicPr>
          <p:cNvPr id="7170" name="Picture 2"/>
          <p:cNvPicPr>
            <a:picLocks noChangeAspect="1" noChangeArrowheads="1"/>
          </p:cNvPicPr>
          <p:nvPr/>
        </p:nvPicPr>
        <p:blipFill>
          <a:blip r:embed="rId2" cstate="print"/>
          <a:srcRect/>
          <a:stretch>
            <a:fillRect/>
          </a:stretch>
        </p:blipFill>
        <p:spPr bwMode="auto">
          <a:xfrm>
            <a:off x="2286000" y="2495550"/>
            <a:ext cx="5410200" cy="2167314"/>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COLLECTIONS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Collections are equivalent to tables in SQL.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contain an array of objects that are stored in a database.</a:t>
            </a:r>
          </a:p>
        </p:txBody>
      </p:sp>
      <p:pic>
        <p:nvPicPr>
          <p:cNvPr id="5" name="Picture 2"/>
          <p:cNvPicPr>
            <a:picLocks noChangeAspect="1" noChangeArrowheads="1"/>
          </p:cNvPicPr>
          <p:nvPr/>
        </p:nvPicPr>
        <p:blipFill>
          <a:blip r:embed="rId2" cstate="print"/>
          <a:srcRect/>
          <a:stretch>
            <a:fillRect/>
          </a:stretch>
        </p:blipFill>
        <p:spPr bwMode="auto">
          <a:xfrm>
            <a:off x="990600" y="1733550"/>
            <a:ext cx="7448511" cy="3136551"/>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DOCUMENTS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Documents are equivalent to records in SQL.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uniquely identified by using the _id field.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Having a unique id makes it easy and fast to fetch documents quickly.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Documents can be of any size and can have as many key-value pair combinations as needed.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RECORDS VS DOCUMENTS</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304799" y="1352550"/>
            <a:ext cx="8422105" cy="2895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RECORDS VS DOCUMENTS</a:t>
            </a:r>
            <a:endParaRPr lang="en-US" sz="2500" u="sng" dirty="0">
              <a:solidFill>
                <a:srgbClr val="3366CC"/>
              </a:solidFill>
              <a:latin typeface="Arial Black" pitchFamily="34" charset="0"/>
            </a:endParaRPr>
          </a:p>
        </p:txBody>
      </p:sp>
      <p:pic>
        <p:nvPicPr>
          <p:cNvPr id="8195" name="Picture 3"/>
          <p:cNvPicPr>
            <a:picLocks noChangeAspect="1" noChangeArrowheads="1"/>
          </p:cNvPicPr>
          <p:nvPr/>
        </p:nvPicPr>
        <p:blipFill>
          <a:blip r:embed="rId2" cstate="print"/>
          <a:srcRect/>
          <a:stretch>
            <a:fillRect/>
          </a:stretch>
        </p:blipFill>
        <p:spPr bwMode="auto">
          <a:xfrm>
            <a:off x="2035365" y="666750"/>
            <a:ext cx="5356035" cy="4191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GRAPHS</a:t>
            </a:r>
            <a:endParaRPr lang="en-US" sz="2500" u="sng" dirty="0">
              <a:solidFill>
                <a:srgbClr val="3366CC"/>
              </a:solidFill>
              <a:latin typeface="Arial Black"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200400" y="895350"/>
            <a:ext cx="5548313" cy="3619978"/>
          </a:xfrm>
          <a:prstGeom prst="rect">
            <a:avLst/>
          </a:prstGeom>
          <a:noFill/>
          <a:ln w="9525">
            <a:noFill/>
            <a:miter lim="800000"/>
            <a:headEnd/>
            <a:tailEnd/>
          </a:ln>
        </p:spPr>
      </p:pic>
      <p:sp>
        <p:nvSpPr>
          <p:cNvPr id="5" name="Subtitle 2"/>
          <p:cNvSpPr>
            <a:spLocks noGrp="1"/>
          </p:cNvSpPr>
          <p:nvPr>
            <p:ph type="subTitle" idx="1"/>
          </p:nvPr>
        </p:nvSpPr>
        <p:spPr>
          <a:xfrm>
            <a:off x="304800" y="971550"/>
            <a:ext cx="2895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Graphs are represented as a network of nodes.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Example database systems that use this include Neo4j, </a:t>
            </a:r>
            <a:r>
              <a:rPr lang="en-US" sz="2000" dirty="0" err="1" smtClean="0">
                <a:solidFill>
                  <a:schemeClr val="tx1">
                    <a:lumMod val="65000"/>
                    <a:lumOff val="35000"/>
                  </a:schemeClr>
                </a:solidFill>
                <a:latin typeface="Arial" pitchFamily="34" charset="0"/>
                <a:cs typeface="Arial" pitchFamily="34" charset="0"/>
              </a:rPr>
              <a:t>OrientDB</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RedisGraph</a:t>
            </a:r>
            <a:r>
              <a:rPr lang="en-US" sz="2000" dirty="0" smtClean="0">
                <a:solidFill>
                  <a:schemeClr val="tx1">
                    <a:lumMod val="65000"/>
                    <a:lumOff val="35000"/>
                  </a:schemeClr>
                </a:solidFill>
                <a:latin typeface="Arial" pitchFamily="34" charset="0"/>
                <a:cs typeface="Arial" pitchFamily="34"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MONGODB</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MongoDB</a:t>
            </a:r>
            <a:r>
              <a:rPr lang="en-US" sz="2000" dirty="0" smtClean="0">
                <a:solidFill>
                  <a:schemeClr val="tx1">
                    <a:lumMod val="65000"/>
                    <a:lumOff val="35000"/>
                  </a:schemeClr>
                </a:solidFill>
                <a:latin typeface="Arial" pitchFamily="34" charset="0"/>
                <a:cs typeface="Arial" pitchFamily="34" charset="0"/>
              </a:rPr>
              <a:t> is an open-source, </a:t>
            </a: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 document-oriented database that is commonly used with Node.js.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Data is packaged as Binary </a:t>
            </a: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object(BSON) but converts to a JSON object upon data retrieval.</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MongoDB</a:t>
            </a:r>
            <a:r>
              <a:rPr lang="en-US" sz="2000" dirty="0" smtClean="0">
                <a:solidFill>
                  <a:schemeClr val="tx1">
                    <a:lumMod val="65000"/>
                    <a:lumOff val="35000"/>
                  </a:schemeClr>
                </a:solidFill>
                <a:latin typeface="Arial" pitchFamily="34" charset="0"/>
                <a:cs typeface="Arial" pitchFamily="34" charset="0"/>
              </a:rPr>
              <a:t> does not support transactions but can run on multiple servers so it can handle large datasets.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QUERIES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286000" cy="3733800"/>
          </a:xfrm>
        </p:spPr>
        <p:txBody>
          <a:bodyPr>
            <a:normAutofit lnSpcReduction="100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MongoDB</a:t>
            </a:r>
            <a:r>
              <a:rPr lang="en-US" sz="2000" dirty="0" smtClean="0">
                <a:solidFill>
                  <a:schemeClr val="tx1">
                    <a:lumMod val="65000"/>
                    <a:lumOff val="35000"/>
                  </a:schemeClr>
                </a:solidFill>
                <a:latin typeface="Arial" pitchFamily="34" charset="0"/>
                <a:cs typeface="Arial" pitchFamily="34" charset="0"/>
              </a:rPr>
              <a:t> queries function very similar to SQL, but they use a slightly different syntax.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following include includes a mapping converter </a:t>
            </a:r>
            <a:r>
              <a:rPr lang="en-US" sz="2000" dirty="0" smtClean="0">
                <a:solidFill>
                  <a:schemeClr val="tx1">
                    <a:lumMod val="65000"/>
                    <a:lumOff val="35000"/>
                  </a:schemeClr>
                </a:solidFill>
                <a:latin typeface="Arial" pitchFamily="34" charset="0"/>
                <a:cs typeface="Arial" pitchFamily="34" charset="0"/>
                <a:hlinkClick r:id="rId2"/>
              </a:rPr>
              <a:t>https://docs.mongodb.com/manual/reference/sql-comparison/</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3" cstate="print"/>
          <a:srcRect/>
          <a:stretch>
            <a:fillRect/>
          </a:stretch>
        </p:blipFill>
        <p:spPr bwMode="auto">
          <a:xfrm>
            <a:off x="2667000" y="1352550"/>
            <a:ext cx="6172200" cy="298113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WORKING WITH THE SHELL</a:t>
            </a:r>
            <a:endParaRPr lang="en-US" sz="2500" u="sng" dirty="0">
              <a:solidFill>
                <a:srgbClr val="3366CC"/>
              </a:solidFill>
              <a:latin typeface="Arial Black"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228600" y="1276350"/>
            <a:ext cx="8733503" cy="28956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role that databases play in web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What are the most common commands in SQL.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to access SQL databases in PHP.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a:t>
            </a: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 database systems 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to work with </a:t>
            </a: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 databases using Node.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What is </a:t>
            </a:r>
            <a:r>
              <a:rPr lang="en-US" sz="2000" dirty="0" err="1" smtClean="0">
                <a:solidFill>
                  <a:schemeClr val="tx1">
                    <a:lumMod val="65000"/>
                    <a:lumOff val="35000"/>
                  </a:schemeClr>
                </a:solidFill>
                <a:latin typeface="Arial" pitchFamily="34" charset="0"/>
                <a:cs typeface="Arial" pitchFamily="34" charset="0"/>
              </a:rPr>
              <a:t>GraphQL</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ACCESSING MONGODB IN NODE.JS</a:t>
            </a:r>
            <a:endParaRPr lang="en-US" sz="2500" u="sng" dirty="0">
              <a:solidFill>
                <a:srgbClr val="3366CC"/>
              </a:solidFill>
              <a:latin typeface="Arial Black"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304800" y="971550"/>
            <a:ext cx="8505825" cy="3596991"/>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SERVICING WITH MONGODB</a:t>
            </a:r>
            <a:endParaRPr lang="en-US" sz="2500" u="sng" dirty="0">
              <a:solidFill>
                <a:srgbClr val="3366CC"/>
              </a:solidFill>
              <a:latin typeface="Arial Black"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304800" y="971550"/>
            <a:ext cx="8482584" cy="35052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COMMON AGGREGATE OPERATORS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match </a:t>
            </a:r>
            <a:r>
              <a:rPr lang="en-US" sz="2000" dirty="0" smtClean="0">
                <a:solidFill>
                  <a:schemeClr val="tx1">
                    <a:lumMod val="65000"/>
                    <a:lumOff val="35000"/>
                  </a:schemeClr>
                </a:solidFill>
                <a:latin typeface="Arial" pitchFamily="34" charset="0"/>
                <a:cs typeface="Arial" pitchFamily="34" charset="0"/>
              </a:rPr>
              <a:t>– used to filter data similar to .filter() </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$project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 used for re-structuring a data set similar to .map()</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$group</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 used to group data so calculations can be done a variant of .reduce()</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$sort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 used to sort data</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$unwind</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 used to flatten a nested array so </a:t>
            </a:r>
            <a:r>
              <a:rPr lang="en-US" sz="2000" dirty="0" err="1" smtClean="0">
                <a:solidFill>
                  <a:schemeClr val="tx1">
                    <a:lumMod val="65000"/>
                    <a:lumOff val="35000"/>
                  </a:schemeClr>
                </a:solidFill>
                <a:latin typeface="Arial" pitchFamily="34" charset="0"/>
                <a:cs typeface="Arial" pitchFamily="34" charset="0"/>
              </a:rPr>
              <a:t>calculatations</a:t>
            </a:r>
            <a:r>
              <a:rPr lang="en-US" sz="2000" dirty="0" smtClean="0">
                <a:solidFill>
                  <a:schemeClr val="tx1">
                    <a:lumMod val="65000"/>
                    <a:lumOff val="35000"/>
                  </a:schemeClr>
                </a:solidFill>
                <a:latin typeface="Arial" pitchFamily="34" charset="0"/>
                <a:cs typeface="Arial" pitchFamily="34" charset="0"/>
              </a:rPr>
              <a:t> can be done on the inner data</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$lookup </a:t>
            </a:r>
            <a:r>
              <a:rPr lang="en-US" sz="2000" dirty="0" smtClean="0">
                <a:solidFill>
                  <a:schemeClr val="tx1">
                    <a:lumMod val="65000"/>
                    <a:lumOff val="35000"/>
                  </a:schemeClr>
                </a:solidFill>
                <a:latin typeface="Arial" pitchFamily="34" charset="0"/>
                <a:cs typeface="Arial" pitchFamily="34" charset="0"/>
              </a:rPr>
              <a:t>– used to reference another collection similar to joins</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$limit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 limits the maximum number of documents to return</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$sum </a:t>
            </a:r>
            <a:r>
              <a:rPr lang="en-US" sz="2000" dirty="0" smtClean="0">
                <a:solidFill>
                  <a:schemeClr val="tx1">
                    <a:lumMod val="65000"/>
                    <a:lumOff val="35000"/>
                  </a:schemeClr>
                </a:solidFill>
                <a:latin typeface="Arial" pitchFamily="34" charset="0"/>
                <a:cs typeface="Arial" pitchFamily="34" charset="0"/>
              </a:rPr>
              <a:t>– one of </a:t>
            </a:r>
            <a:r>
              <a:rPr lang="en-US" sz="2000" dirty="0" smtClean="0">
                <a:solidFill>
                  <a:schemeClr val="tx1">
                    <a:lumMod val="65000"/>
                    <a:lumOff val="35000"/>
                  </a:schemeClr>
                </a:solidFill>
                <a:latin typeface="Arial" pitchFamily="34" charset="0"/>
                <a:cs typeface="Arial" pitchFamily="34" charset="0"/>
              </a:rPr>
              <a:t>many arithmetic operators </a:t>
            </a:r>
            <a:r>
              <a:rPr lang="en-US" sz="2000" dirty="0" smtClean="0">
                <a:solidFill>
                  <a:schemeClr val="tx1">
                    <a:lumMod val="65000"/>
                    <a:lumOff val="35000"/>
                  </a:schemeClr>
                </a:solidFill>
                <a:latin typeface="Arial" pitchFamily="34" charset="0"/>
                <a:cs typeface="Arial" pitchFamily="34" charset="0"/>
              </a:rPr>
              <a:t>used on group operations</a:t>
            </a: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CONNECTIVITY</a:t>
            </a:r>
            <a:endParaRPr lang="en-US" sz="3500" u="sng" dirty="0">
              <a:solidFill>
                <a:schemeClr val="bg1"/>
              </a:solidFill>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CONNECTING TO A DATABASE</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basic algorithm for connecting to a database is the following:</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Connect to the database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Handle connection errors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Execute the SQL query</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Process the results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Free resources and close connection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stack will use a different syntax to connect.  For instance, web forms may use </a:t>
            </a:r>
            <a:r>
              <a:rPr lang="en-US" sz="2000" dirty="0" err="1" smtClean="0">
                <a:solidFill>
                  <a:schemeClr val="tx1">
                    <a:lumMod val="65000"/>
                    <a:lumOff val="35000"/>
                  </a:schemeClr>
                </a:solidFill>
                <a:latin typeface="Arial" pitchFamily="34" charset="0"/>
                <a:cs typeface="Arial" pitchFamily="34" charset="0"/>
              </a:rPr>
              <a:t>connection.open</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connection.close</a:t>
            </a:r>
            <a:r>
              <a:rPr lang="en-US" sz="2000" dirty="0" smtClean="0">
                <a:solidFill>
                  <a:schemeClr val="tx1">
                    <a:lumMod val="65000"/>
                    <a:lumOff val="35000"/>
                  </a:schemeClr>
                </a:solidFill>
                <a:latin typeface="Arial" pitchFamily="34" charset="0"/>
                <a:cs typeface="Arial" pitchFamily="34" charset="0"/>
              </a:rPr>
              <a:t>() clauses whereas SPAs may use asynchronous bridges that include a callout to a .connect() function.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CONNECTION STRING</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4419600" cy="3733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connection string is one of the most important elements for connecting an application to a database.  It is essentially the address of the database on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Connection string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are often stored on the string itself.</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advantage of a connection string is that it is easy to switch a database while keeping the base code intact.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starting out, a good place to get an initial free connection string is at </a:t>
            </a:r>
            <a:r>
              <a:rPr lang="en-US" sz="2000" dirty="0" err="1" smtClean="0">
                <a:solidFill>
                  <a:schemeClr val="tx1">
                    <a:lumMod val="65000"/>
                    <a:lumOff val="35000"/>
                  </a:schemeClr>
                </a:solidFill>
                <a:latin typeface="Arial" pitchFamily="34" charset="0"/>
                <a:cs typeface="Arial" pitchFamily="34" charset="0"/>
              </a:rPr>
              <a:t>mlabs</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mongoatlas</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5257800" y="1581150"/>
            <a:ext cx="3286125" cy="762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lum bright="10000" contrast="10000"/>
          </a:blip>
          <a:srcRect/>
          <a:stretch>
            <a:fillRect/>
          </a:stretch>
        </p:blipFill>
        <p:spPr bwMode="auto">
          <a:xfrm>
            <a:off x="6019800" y="2800350"/>
            <a:ext cx="1781175" cy="14954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CONNECTION STRING</a:t>
            </a:r>
            <a:endParaRPr lang="en-US" sz="2500" u="sng" dirty="0">
              <a:solidFill>
                <a:srgbClr val="3366CC"/>
              </a:solidFill>
              <a:latin typeface="Arial Black" pitchFamily="34" charset="0"/>
            </a:endParaRPr>
          </a:p>
        </p:txBody>
      </p:sp>
      <p:sp>
        <p:nvSpPr>
          <p:cNvPr id="11" name="Subtitle 2"/>
          <p:cNvSpPr>
            <a:spLocks noGrp="1"/>
          </p:cNvSpPr>
          <p:nvPr>
            <p:ph type="subTitle" idx="1"/>
          </p:nvPr>
        </p:nvSpPr>
        <p:spPr>
          <a:xfrm>
            <a:off x="304800" y="971550"/>
            <a:ext cx="8610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connection string below can be used to connect to a bogus database if you do not want to create an account on </a:t>
            </a:r>
            <a:r>
              <a:rPr lang="en-US" sz="2000" dirty="0" err="1" smtClean="0">
                <a:solidFill>
                  <a:schemeClr val="tx1">
                    <a:lumMod val="65000"/>
                    <a:lumOff val="35000"/>
                  </a:schemeClr>
                </a:solidFill>
                <a:latin typeface="Arial" pitchFamily="34" charset="0"/>
                <a:cs typeface="Arial" pitchFamily="34" charset="0"/>
              </a:rPr>
              <a:t>mlabs</a:t>
            </a:r>
            <a:r>
              <a:rPr lang="en-US" sz="2000" dirty="0" smtClean="0">
                <a:solidFill>
                  <a:schemeClr val="tx1">
                    <a:lumMod val="65000"/>
                    <a:lumOff val="35000"/>
                  </a:schemeClr>
                </a:solidFill>
                <a:latin typeface="Arial" pitchFamily="34" charset="0"/>
                <a:cs typeface="Arial" pitchFamily="34" charset="0"/>
              </a:rPr>
              <a:t> or mongo atlas.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r>
              <a:rPr lang="en-US" sz="2000" b="1" dirty="0" err="1" smtClean="0">
                <a:solidFill>
                  <a:srgbClr val="0066FF"/>
                </a:solidFill>
                <a:latin typeface="Consolas" pitchFamily="49" charset="0"/>
                <a:cs typeface="Arial" pitchFamily="34" charset="0"/>
              </a:rPr>
              <a:t>mongodb+srv</a:t>
            </a:r>
            <a:r>
              <a:rPr lang="en-US" sz="2000" b="1" dirty="0" smtClean="0">
                <a:solidFill>
                  <a:srgbClr val="0066FF"/>
                </a:solidFill>
                <a:latin typeface="Consolas" pitchFamily="49" charset="0"/>
                <a:cs typeface="Arial" pitchFamily="34" charset="0"/>
              </a:rPr>
              <a:t>://dump-database:most-secure-password-ever@cluster.8ijlp.mongodb.net/</a:t>
            </a:r>
            <a:r>
              <a:rPr lang="en-US" sz="2000" b="1" dirty="0" err="1" smtClean="0">
                <a:solidFill>
                  <a:srgbClr val="0066FF"/>
                </a:solidFill>
                <a:latin typeface="Consolas" pitchFamily="49" charset="0"/>
                <a:cs typeface="Arial" pitchFamily="34" charset="0"/>
              </a:rPr>
              <a:t>dumpster?retryWrites</a:t>
            </a:r>
            <a:r>
              <a:rPr lang="en-US" sz="2000" b="1" dirty="0" smtClean="0">
                <a:solidFill>
                  <a:srgbClr val="0066FF"/>
                </a:solidFill>
                <a:latin typeface="Consolas" pitchFamily="49" charset="0"/>
                <a:cs typeface="Arial" pitchFamily="34" charset="0"/>
              </a:rPr>
              <a:t>=</a:t>
            </a:r>
            <a:r>
              <a:rPr lang="en-US" sz="2000" b="1" dirty="0" err="1" smtClean="0">
                <a:solidFill>
                  <a:srgbClr val="0066FF"/>
                </a:solidFill>
                <a:latin typeface="Consolas" pitchFamily="49" charset="0"/>
                <a:cs typeface="Arial" pitchFamily="34" charset="0"/>
              </a:rPr>
              <a:t>true&amp;w</a:t>
            </a:r>
            <a:r>
              <a:rPr lang="en-US" sz="2000" b="1" dirty="0" smtClean="0">
                <a:solidFill>
                  <a:srgbClr val="0066FF"/>
                </a:solidFill>
                <a:latin typeface="Consolas" pitchFamily="49" charset="0"/>
                <a:cs typeface="Arial" pitchFamily="34" charset="0"/>
              </a:rPr>
              <a:t>=majority</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CONNECTING WITH PHP</a:t>
            </a:r>
            <a:endParaRPr lang="en-US" sz="2500" u="sng" dirty="0">
              <a:solidFill>
                <a:srgbClr val="3366CC"/>
              </a:solidFill>
              <a:latin typeface="Arial Black"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1905000" y="819150"/>
            <a:ext cx="5181600" cy="3913287"/>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CONNECTING WITH PHP</a:t>
            </a:r>
            <a:endParaRPr lang="en-US" sz="2500" u="sng" dirty="0">
              <a:solidFill>
                <a:srgbClr val="3366CC"/>
              </a:solidFill>
              <a:latin typeface="Arial Black"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609600" y="1657350"/>
            <a:ext cx="8024813" cy="2203064"/>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CONNECTING WITH MYSQL</a:t>
            </a:r>
            <a:endParaRPr lang="en-US" sz="2500" u="sng" dirty="0">
              <a:solidFill>
                <a:srgbClr val="3366CC"/>
              </a:solidFill>
              <a:latin typeface="Arial Black"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1760621" y="1123950"/>
            <a:ext cx="5630779" cy="32004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95350"/>
            <a:ext cx="4114800" cy="39624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2 types of data structures in full-stack applications: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File Structure – </a:t>
            </a:r>
            <a:r>
              <a:rPr lang="en-US" sz="1600" smtClean="0">
                <a:solidFill>
                  <a:schemeClr val="tx1">
                    <a:lumMod val="65000"/>
                    <a:lumOff val="35000"/>
                  </a:schemeClr>
                </a:solidFill>
                <a:latin typeface="Arial" pitchFamily="34" charset="0"/>
                <a:cs typeface="Arial" pitchFamily="34" charset="0"/>
              </a:rPr>
              <a:t>stored in hard </a:t>
            </a:r>
            <a:r>
              <a:rPr lang="en-US" sz="1600" dirty="0" smtClean="0">
                <a:solidFill>
                  <a:schemeClr val="tx1">
                    <a:lumMod val="65000"/>
                    <a:lumOff val="35000"/>
                  </a:schemeClr>
                </a:solidFill>
                <a:latin typeface="Arial" pitchFamily="34" charset="0"/>
                <a:cs typeface="Arial" pitchFamily="34" charset="0"/>
              </a:rPr>
              <a:t>drive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Storage Structure – stored in RAM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Databases are used to save the data of a website.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must provide data integrity (data accuracy and consistency) and reduce data duplication.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provides a way in which page structures stay the same, but their content changes.</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572000" y="819150"/>
            <a:ext cx="4267200" cy="3999723"/>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HANDLING CONNECTION ERRORS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Not every connection works, so it’s important to always wrap a connection inside a try-catch block.</a:t>
            </a:r>
          </a:p>
        </p:txBody>
      </p:sp>
      <p:pic>
        <p:nvPicPr>
          <p:cNvPr id="23554" name="Picture 2"/>
          <p:cNvPicPr>
            <a:picLocks noChangeAspect="1" noChangeArrowheads="1"/>
          </p:cNvPicPr>
          <p:nvPr/>
        </p:nvPicPr>
        <p:blipFill>
          <a:blip r:embed="rId2" cstate="print"/>
          <a:srcRect/>
          <a:stretch>
            <a:fillRect/>
          </a:stretch>
        </p:blipFill>
        <p:spPr bwMode="auto">
          <a:xfrm>
            <a:off x="457200" y="2114551"/>
            <a:ext cx="8229600" cy="193394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EXECUTING THE QUERY</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Once the connection is made, queries can be executed after.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queries can be just like CRUD statements discussed earlier.</a:t>
            </a:r>
          </a:p>
        </p:txBody>
      </p:sp>
      <p:pic>
        <p:nvPicPr>
          <p:cNvPr id="24578" name="Picture 2"/>
          <p:cNvPicPr>
            <a:picLocks noChangeAspect="1" noChangeArrowheads="1"/>
          </p:cNvPicPr>
          <p:nvPr/>
        </p:nvPicPr>
        <p:blipFill>
          <a:blip r:embed="rId2" cstate="print"/>
          <a:srcRect/>
          <a:stretch>
            <a:fillRect/>
          </a:stretch>
        </p:blipFill>
        <p:spPr bwMode="auto">
          <a:xfrm>
            <a:off x="381000" y="2266950"/>
            <a:ext cx="8382000" cy="234831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PROCESSING THE QUERY RESULT</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Once the query is executed, the retrieved data will be used to do calculations and display properly on the viewer.</a:t>
            </a:r>
          </a:p>
        </p:txBody>
      </p:sp>
      <p:pic>
        <p:nvPicPr>
          <p:cNvPr id="25602" name="Picture 2"/>
          <p:cNvPicPr>
            <a:picLocks noChangeAspect="1" noChangeArrowheads="1"/>
          </p:cNvPicPr>
          <p:nvPr/>
        </p:nvPicPr>
        <p:blipFill>
          <a:blip r:embed="rId2" cstate="print"/>
          <a:srcRect/>
          <a:stretch>
            <a:fillRect/>
          </a:stretch>
        </p:blipFill>
        <p:spPr bwMode="auto">
          <a:xfrm>
            <a:off x="381000" y="2038350"/>
            <a:ext cx="8431213" cy="2240694"/>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STEP 1 - FETCH RESULT SET</a:t>
            </a:r>
            <a:endParaRPr lang="en-US" sz="2500" u="sng" dirty="0">
              <a:solidFill>
                <a:srgbClr val="3366CC"/>
              </a:solidFill>
              <a:latin typeface="Arial Black" pitchFamily="34" charset="0"/>
            </a:endParaRPr>
          </a:p>
        </p:txBody>
      </p:sp>
      <p:pic>
        <p:nvPicPr>
          <p:cNvPr id="26626" name="Picture 2"/>
          <p:cNvPicPr>
            <a:picLocks noChangeAspect="1" noChangeArrowheads="1"/>
          </p:cNvPicPr>
          <p:nvPr/>
        </p:nvPicPr>
        <p:blipFill>
          <a:blip r:embed="rId2" cstate="print"/>
          <a:srcRect/>
          <a:stretch>
            <a:fillRect/>
          </a:stretch>
        </p:blipFill>
        <p:spPr bwMode="auto">
          <a:xfrm>
            <a:off x="914400" y="819150"/>
            <a:ext cx="7239000" cy="382531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STEP 2 – TURN INTO OBJECT</a:t>
            </a:r>
            <a:endParaRPr lang="en-US" sz="2500" u="sng" dirty="0">
              <a:solidFill>
                <a:srgbClr val="3366CC"/>
              </a:solidFill>
              <a:latin typeface="Arial Black" pitchFamily="34" charset="0"/>
            </a:endParaRPr>
          </a:p>
        </p:txBody>
      </p:sp>
      <p:pic>
        <p:nvPicPr>
          <p:cNvPr id="27650" name="Picture 2"/>
          <p:cNvPicPr>
            <a:picLocks noChangeAspect="1" noChangeArrowheads="1"/>
          </p:cNvPicPr>
          <p:nvPr/>
        </p:nvPicPr>
        <p:blipFill>
          <a:blip r:embed="rId2" cstate="print"/>
          <a:srcRect/>
          <a:stretch>
            <a:fillRect/>
          </a:stretch>
        </p:blipFill>
        <p:spPr bwMode="auto">
          <a:xfrm>
            <a:off x="762000" y="1200150"/>
            <a:ext cx="7581900" cy="296227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CLOSING CONNECTION</a:t>
            </a:r>
            <a:endParaRPr lang="en-US" sz="2500" u="sng" dirty="0">
              <a:solidFill>
                <a:srgbClr val="3366CC"/>
              </a:solidFill>
              <a:latin typeface="Arial Black"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838200" y="2190750"/>
            <a:ext cx="7442200" cy="1764077"/>
          </a:xfrm>
          <a:prstGeom prst="rect">
            <a:avLst/>
          </a:prstGeom>
          <a:noFill/>
          <a:ln w="9525">
            <a:noFill/>
            <a:miter lim="800000"/>
            <a:headEnd/>
            <a:tailEnd/>
          </a:ln>
        </p:spPr>
      </p:pic>
      <p:sp>
        <p:nvSpPr>
          <p:cNvPr id="5"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Closing a connection is important for releasing memory back into the system so that a new connection can be made later in the code.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PASSING PARAMS TO QUERY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971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User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need to be passed to the query so it can be executed against the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one way this can be done using PHP.</a:t>
            </a:r>
          </a:p>
        </p:txBody>
      </p:sp>
      <p:pic>
        <p:nvPicPr>
          <p:cNvPr id="29698" name="Picture 2"/>
          <p:cNvPicPr>
            <a:picLocks noChangeAspect="1" noChangeArrowheads="1"/>
          </p:cNvPicPr>
          <p:nvPr/>
        </p:nvPicPr>
        <p:blipFill>
          <a:blip r:embed="rId2" cstate="print"/>
          <a:srcRect/>
          <a:stretch>
            <a:fillRect/>
          </a:stretch>
        </p:blipFill>
        <p:spPr bwMode="auto">
          <a:xfrm>
            <a:off x="3429000" y="1047750"/>
            <a:ext cx="5398368" cy="32131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SANITIZATION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However, the previous example is very vulnerable to SQL injection.  SQL injection is the practice of inserting malicious queries inside an input control, like a textbox, and this query gets executed on the database.  The query can drop or delete tables and will still be executed.  This is why string concatenation is highly discouraged when building queries.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prevent this from occurring, the process of sanitization is used, or removing special characters from desired piece of text.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PREPARED STATEMENTS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0574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Prepared statements do not concatenate query strings, they instead use a different syntax to sanitize for specific statements.</a:t>
            </a:r>
          </a:p>
        </p:txBody>
      </p:sp>
      <p:pic>
        <p:nvPicPr>
          <p:cNvPr id="1026" name="Picture 2"/>
          <p:cNvPicPr>
            <a:picLocks noChangeAspect="1" noChangeArrowheads="1"/>
          </p:cNvPicPr>
          <p:nvPr/>
        </p:nvPicPr>
        <p:blipFill>
          <a:blip r:embed="rId2" cstate="print"/>
          <a:srcRect/>
          <a:stretch>
            <a:fillRect/>
          </a:stretch>
        </p:blipFill>
        <p:spPr bwMode="auto">
          <a:xfrm>
            <a:off x="2590800" y="1047750"/>
            <a:ext cx="6105525" cy="34099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NAMED PARAMETERS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133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Similar to importing statements,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can also be imported in a similar fashion.</a:t>
            </a:r>
          </a:p>
        </p:txBody>
      </p:sp>
      <p:pic>
        <p:nvPicPr>
          <p:cNvPr id="2050" name="Picture 2"/>
          <p:cNvPicPr>
            <a:picLocks noChangeAspect="1" noChangeArrowheads="1"/>
          </p:cNvPicPr>
          <p:nvPr/>
        </p:nvPicPr>
        <p:blipFill>
          <a:blip r:embed="rId2" cstate="print"/>
          <a:srcRect/>
          <a:stretch>
            <a:fillRect/>
          </a:stretch>
        </p:blipFill>
        <p:spPr bwMode="auto">
          <a:xfrm>
            <a:off x="2612571" y="1047750"/>
            <a:ext cx="6085115" cy="3276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6106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Databases can either be relational (SQL) and non-relational (</a:t>
            </a: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designed to be interconnected with each other, using keys, whereas non-relational databases are not.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more structured with well defined schemas.  Non-relational are flexible and do not need schemas.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better with data consistency and integrity.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not as good at handling large datasets.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not as fast at record retrieval.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 have much more null values and do not just store what is needed as non-relational databases do.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not as good at storing some types like arrays.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databases are older, whereas Non-relational are newer and used by Netflix, eBay, </a:t>
            </a:r>
            <a:r>
              <a:rPr lang="en-US" sz="2000" dirty="0" err="1" smtClean="0">
                <a:solidFill>
                  <a:schemeClr val="tx1">
                    <a:lumMod val="65000"/>
                    <a:lumOff val="35000"/>
                  </a:schemeClr>
                </a:solidFill>
                <a:latin typeface="Arial" pitchFamily="34" charset="0"/>
                <a:cs typeface="Arial" pitchFamily="34" charset="0"/>
              </a:rPr>
              <a:t>Instagram</a:t>
            </a:r>
            <a:r>
              <a:rPr lang="en-US" sz="2000" dirty="0" smtClean="0">
                <a:solidFill>
                  <a:schemeClr val="tx1">
                    <a:lumMod val="65000"/>
                    <a:lumOff val="35000"/>
                  </a:schemeClr>
                </a:solidFill>
                <a:latin typeface="Arial" pitchFamily="34" charset="0"/>
                <a:cs typeface="Arial" pitchFamily="34" charset="0"/>
              </a:rPr>
              <a:t>, Forbes, and </a:t>
            </a:r>
            <a:r>
              <a:rPr lang="en-US" sz="2000" dirty="0" err="1" smtClean="0">
                <a:solidFill>
                  <a:schemeClr val="tx1">
                    <a:lumMod val="65000"/>
                    <a:lumOff val="35000"/>
                  </a:schemeClr>
                </a:solidFill>
                <a:latin typeface="Arial" pitchFamily="34" charset="0"/>
                <a:cs typeface="Arial" pitchFamily="34" charset="0"/>
              </a:rPr>
              <a:t>Facebook</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RELATIONAL VS NON-RELATIONAL</a:t>
            </a:r>
            <a:endParaRPr lang="en-US" sz="2500" u="sng" dirty="0">
              <a:solidFill>
                <a:srgbClr val="3366CC"/>
              </a:solidFill>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CONNECTION WITH TRANSACTION</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33400" y="1123950"/>
            <a:ext cx="8162925" cy="320992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USING METHODS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666750"/>
            <a:ext cx="8382000" cy="6858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very common to use helper functions for routine connections to a database.</a:t>
            </a:r>
          </a:p>
        </p:txBody>
      </p:sp>
      <p:pic>
        <p:nvPicPr>
          <p:cNvPr id="4098" name="Picture 2"/>
          <p:cNvPicPr>
            <a:picLocks noChangeAspect="1" noChangeArrowheads="1"/>
          </p:cNvPicPr>
          <p:nvPr/>
        </p:nvPicPr>
        <p:blipFill>
          <a:blip r:embed="rId2" cstate="print"/>
          <a:srcRect/>
          <a:stretch>
            <a:fillRect/>
          </a:stretch>
        </p:blipFill>
        <p:spPr bwMode="auto">
          <a:xfrm>
            <a:off x="457199" y="1352550"/>
            <a:ext cx="8240413" cy="3429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METHODS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533400" y="1123950"/>
            <a:ext cx="8166139" cy="32766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METHODS</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57200" y="1200150"/>
            <a:ext cx="8309887" cy="30956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EXERCISES</a:t>
            </a:r>
            <a:endParaRPr lang="en-US" sz="3500" u="sng" dirty="0">
              <a:solidFill>
                <a:schemeClr val="bg1"/>
              </a:solidFill>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SQL QUERIES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742950"/>
            <a:ext cx="3505200" cy="3810000"/>
          </a:xfrm>
        </p:spPr>
        <p:txBody>
          <a:bodyPr>
            <a:normAutofit fontScale="70000" lnSpcReduction="20000"/>
          </a:bodyPr>
          <a:lstStyle/>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CREATE / INSERT</a:t>
            </a:r>
            <a:r>
              <a:rPr lang="en-US" sz="2000" dirty="0" smtClean="0">
                <a:solidFill>
                  <a:schemeClr val="tx1">
                    <a:lumMod val="65000"/>
                    <a:lumOff val="35000"/>
                  </a:schemeClr>
                </a:solidFill>
                <a:latin typeface="Arial" pitchFamily="34" charset="0"/>
                <a:cs typeface="Arial" pitchFamily="34" charset="0"/>
              </a:rPr>
              <a:t>) Create both tables shown.</a:t>
            </a: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SELECT</a:t>
            </a:r>
            <a:r>
              <a:rPr lang="en-US" sz="2000" dirty="0" smtClean="0">
                <a:solidFill>
                  <a:schemeClr val="tx1">
                    <a:lumMod val="65000"/>
                    <a:lumOff val="35000"/>
                  </a:schemeClr>
                </a:solidFill>
                <a:latin typeface="Arial" pitchFamily="34" charset="0"/>
                <a:cs typeface="Arial" pitchFamily="34" charset="0"/>
              </a:rPr>
              <a:t>) Return the title of </a:t>
            </a:r>
            <a:r>
              <a:rPr lang="en-US" sz="2000" dirty="0" err="1" smtClean="0">
                <a:solidFill>
                  <a:schemeClr val="tx1">
                    <a:lumMod val="65000"/>
                    <a:lumOff val="35000"/>
                  </a:schemeClr>
                </a:solidFill>
                <a:latin typeface="Arial" pitchFamily="34" charset="0"/>
                <a:cs typeface="Arial" pitchFamily="34" charset="0"/>
              </a:rPr>
              <a:t>paintingId</a:t>
            </a:r>
            <a:r>
              <a:rPr lang="en-US" sz="2000" dirty="0" smtClean="0">
                <a:solidFill>
                  <a:schemeClr val="tx1">
                    <a:lumMod val="65000"/>
                    <a:lumOff val="35000"/>
                  </a:schemeClr>
                </a:solidFill>
                <a:latin typeface="Arial" pitchFamily="34" charset="0"/>
                <a:cs typeface="Arial" pitchFamily="34" charset="0"/>
              </a:rPr>
              <a:t> 400.</a:t>
            </a: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UPDATE</a:t>
            </a:r>
            <a:r>
              <a:rPr lang="en-US" sz="2000" dirty="0" smtClean="0">
                <a:solidFill>
                  <a:schemeClr val="tx1">
                    <a:lumMod val="65000"/>
                    <a:lumOff val="35000"/>
                  </a:schemeClr>
                </a:solidFill>
                <a:latin typeface="Arial" pitchFamily="34" charset="0"/>
                <a:cs typeface="Arial" pitchFamily="34" charset="0"/>
              </a:rPr>
              <a:t>) Update the title of </a:t>
            </a:r>
            <a:r>
              <a:rPr lang="en-US" sz="2000" dirty="0" err="1" smtClean="0">
                <a:solidFill>
                  <a:schemeClr val="tx1">
                    <a:lumMod val="65000"/>
                    <a:lumOff val="35000"/>
                  </a:schemeClr>
                </a:solidFill>
                <a:latin typeface="Arial" pitchFamily="34" charset="0"/>
                <a:cs typeface="Arial" pitchFamily="34" charset="0"/>
              </a:rPr>
              <a:t>paintingID</a:t>
            </a:r>
            <a:r>
              <a:rPr lang="en-US" sz="2000" dirty="0" smtClean="0">
                <a:solidFill>
                  <a:schemeClr val="tx1">
                    <a:lumMod val="65000"/>
                    <a:lumOff val="35000"/>
                  </a:schemeClr>
                </a:solidFill>
                <a:latin typeface="Arial" pitchFamily="34" charset="0"/>
                <a:cs typeface="Arial" pitchFamily="34" charset="0"/>
              </a:rPr>
              <a:t> 400 to “almond blossoms”, change the </a:t>
            </a:r>
            <a:r>
              <a:rPr lang="en-US" sz="2000" dirty="0" err="1" smtClean="0">
                <a:solidFill>
                  <a:schemeClr val="tx1">
                    <a:lumMod val="65000"/>
                    <a:lumOff val="35000"/>
                  </a:schemeClr>
                </a:solidFill>
                <a:latin typeface="Arial" pitchFamily="34" charset="0"/>
                <a:cs typeface="Arial" pitchFamily="34" charset="0"/>
              </a:rPr>
              <a:t>artistId</a:t>
            </a:r>
            <a:r>
              <a:rPr lang="en-US" sz="2000" dirty="0" smtClean="0">
                <a:solidFill>
                  <a:schemeClr val="tx1">
                    <a:lumMod val="65000"/>
                    <a:lumOff val="35000"/>
                  </a:schemeClr>
                </a:solidFill>
                <a:latin typeface="Arial" pitchFamily="34" charset="0"/>
                <a:cs typeface="Arial" pitchFamily="34" charset="0"/>
              </a:rPr>
              <a:t> to 43, and change year to 1890.</a:t>
            </a: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Delete the </a:t>
            </a:r>
            <a:r>
              <a:rPr lang="en-US" sz="2000" dirty="0" err="1" smtClean="0">
                <a:solidFill>
                  <a:schemeClr val="tx1">
                    <a:lumMod val="65000"/>
                    <a:lumOff val="35000"/>
                  </a:schemeClr>
                </a:solidFill>
                <a:latin typeface="Arial" pitchFamily="34" charset="0"/>
                <a:cs typeface="Arial" pitchFamily="34" charset="0"/>
              </a:rPr>
              <a:t>tuple</a:t>
            </a:r>
            <a:r>
              <a:rPr lang="en-US" sz="2000" dirty="0" smtClean="0">
                <a:solidFill>
                  <a:schemeClr val="tx1">
                    <a:lumMod val="65000"/>
                    <a:lumOff val="35000"/>
                  </a:schemeClr>
                </a:solidFill>
                <a:latin typeface="Arial" pitchFamily="34" charset="0"/>
                <a:cs typeface="Arial" pitchFamily="34" charset="0"/>
              </a:rPr>
              <a:t> with </a:t>
            </a:r>
            <a:r>
              <a:rPr lang="en-US" sz="2000" dirty="0" err="1" smtClean="0">
                <a:solidFill>
                  <a:schemeClr val="tx1">
                    <a:lumMod val="65000"/>
                    <a:lumOff val="35000"/>
                  </a:schemeClr>
                </a:solidFill>
                <a:latin typeface="Arial" pitchFamily="34" charset="0"/>
                <a:cs typeface="Arial" pitchFamily="34" charset="0"/>
              </a:rPr>
              <a:t>paintingId</a:t>
            </a:r>
            <a:r>
              <a:rPr lang="en-US" sz="2000" dirty="0" smtClean="0">
                <a:solidFill>
                  <a:schemeClr val="tx1">
                    <a:lumMod val="65000"/>
                    <a:lumOff val="35000"/>
                  </a:schemeClr>
                </a:solidFill>
                <a:latin typeface="Arial" pitchFamily="34" charset="0"/>
                <a:cs typeface="Arial" pitchFamily="34" charset="0"/>
              </a:rPr>
              <a:t> of 345.</a:t>
            </a: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COUNT</a:t>
            </a:r>
            <a:r>
              <a:rPr lang="en-US" sz="2000"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Count </a:t>
            </a:r>
            <a:r>
              <a:rPr lang="en-US" sz="2000" dirty="0" smtClean="0">
                <a:solidFill>
                  <a:schemeClr val="tx1">
                    <a:lumMod val="65000"/>
                    <a:lumOff val="35000"/>
                  </a:schemeClr>
                </a:solidFill>
                <a:latin typeface="Arial" pitchFamily="34" charset="0"/>
                <a:cs typeface="Arial" pitchFamily="34" charset="0"/>
              </a:rPr>
              <a:t>number of paintings by van </a:t>
            </a:r>
            <a:r>
              <a:rPr lang="en-US" sz="2000" dirty="0" err="1" smtClean="0">
                <a:solidFill>
                  <a:schemeClr val="tx1">
                    <a:lumMod val="65000"/>
                    <a:lumOff val="35000"/>
                  </a:schemeClr>
                </a:solidFill>
                <a:latin typeface="Arial" pitchFamily="34" charset="0"/>
                <a:cs typeface="Arial" pitchFamily="34" charset="0"/>
              </a:rPr>
              <a:t>gogh</a:t>
            </a:r>
            <a:endParaRPr lang="en-US" sz="2000" dirty="0" smtClean="0">
              <a:solidFill>
                <a:schemeClr val="tx1">
                  <a:lumMod val="65000"/>
                  <a:lumOff val="35000"/>
                </a:schemeClr>
              </a:solidFill>
              <a:latin typeface="Arial" pitchFamily="34" charset="0"/>
              <a:cs typeface="Arial" pitchFamily="34" charset="0"/>
            </a:endParaRP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GROUP BY</a:t>
            </a:r>
            <a:r>
              <a:rPr lang="en-US" sz="2000" dirty="0" smtClean="0">
                <a:solidFill>
                  <a:schemeClr val="tx1">
                    <a:lumMod val="65000"/>
                    <a:lumOff val="35000"/>
                  </a:schemeClr>
                </a:solidFill>
                <a:latin typeface="Arial" pitchFamily="34" charset="0"/>
                <a:cs typeface="Arial" pitchFamily="34" charset="0"/>
              </a:rPr>
              <a:t>) Display count and artist Id and sort descending</a:t>
            </a:r>
            <a:endParaRPr lang="en-US" sz="2000" dirty="0" smtClean="0">
              <a:solidFill>
                <a:schemeClr val="tx1">
                  <a:lumMod val="65000"/>
                  <a:lumOff val="35000"/>
                </a:schemeClr>
              </a:solidFill>
              <a:latin typeface="Arial" pitchFamily="34" charset="0"/>
              <a:cs typeface="Arial" pitchFamily="34" charset="0"/>
            </a:endParaRP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ORDER BY</a:t>
            </a:r>
            <a:r>
              <a:rPr lang="en-US" sz="2000" dirty="0" smtClean="0">
                <a:solidFill>
                  <a:schemeClr val="tx1">
                    <a:lumMod val="65000"/>
                    <a:lumOff val="35000"/>
                  </a:schemeClr>
                </a:solidFill>
                <a:latin typeface="Arial" pitchFamily="34" charset="0"/>
                <a:cs typeface="Arial" pitchFamily="34" charset="0"/>
              </a:rPr>
              <a:t>) Return all </a:t>
            </a:r>
            <a:r>
              <a:rPr lang="en-US" sz="2000" dirty="0" err="1" smtClean="0">
                <a:solidFill>
                  <a:schemeClr val="tx1">
                    <a:lumMod val="65000"/>
                    <a:lumOff val="35000"/>
                  </a:schemeClr>
                </a:solidFill>
                <a:latin typeface="Arial" pitchFamily="34" charset="0"/>
                <a:cs typeface="Arial" pitchFamily="34" charset="0"/>
              </a:rPr>
              <a:t>paintingIds</a:t>
            </a:r>
            <a:r>
              <a:rPr lang="en-US" sz="2000" dirty="0" smtClean="0">
                <a:solidFill>
                  <a:schemeClr val="tx1">
                    <a:lumMod val="65000"/>
                    <a:lumOff val="35000"/>
                  </a:schemeClr>
                </a:solidFill>
                <a:latin typeface="Arial" pitchFamily="34" charset="0"/>
                <a:cs typeface="Arial" pitchFamily="34" charset="0"/>
              </a:rPr>
              <a:t> and titles with a </a:t>
            </a:r>
            <a:r>
              <a:rPr lang="en-US" sz="2000" dirty="0" err="1" smtClean="0">
                <a:solidFill>
                  <a:schemeClr val="tx1">
                    <a:lumMod val="65000"/>
                    <a:lumOff val="35000"/>
                  </a:schemeClr>
                </a:solidFill>
                <a:latin typeface="Arial" pitchFamily="34" charset="0"/>
                <a:cs typeface="Arial" pitchFamily="34" charset="0"/>
              </a:rPr>
              <a:t>workYear</a:t>
            </a:r>
            <a:r>
              <a:rPr lang="en-US" sz="2000" dirty="0" smtClean="0">
                <a:solidFill>
                  <a:schemeClr val="tx1">
                    <a:lumMod val="65000"/>
                    <a:lumOff val="35000"/>
                  </a:schemeClr>
                </a:solidFill>
                <a:latin typeface="Arial" pitchFamily="34" charset="0"/>
                <a:cs typeface="Arial" pitchFamily="34" charset="0"/>
              </a:rPr>
              <a:t> after 1600 and order </a:t>
            </a:r>
            <a:r>
              <a:rPr lang="en-US" sz="2000" dirty="0" err="1" smtClean="0">
                <a:solidFill>
                  <a:schemeClr val="tx1">
                    <a:lumMod val="65000"/>
                    <a:lumOff val="35000"/>
                  </a:schemeClr>
                </a:solidFill>
                <a:latin typeface="Arial" pitchFamily="34" charset="0"/>
                <a:cs typeface="Arial" pitchFamily="34" charset="0"/>
              </a:rPr>
              <a:t>workYear</a:t>
            </a:r>
            <a:r>
              <a:rPr lang="en-US" sz="2000" dirty="0" smtClean="0">
                <a:solidFill>
                  <a:schemeClr val="tx1">
                    <a:lumMod val="65000"/>
                    <a:lumOff val="35000"/>
                  </a:schemeClr>
                </a:solidFill>
                <a:latin typeface="Arial" pitchFamily="34" charset="0"/>
                <a:cs typeface="Arial" pitchFamily="34" charset="0"/>
              </a:rPr>
              <a:t> ascending.</a:t>
            </a:r>
          </a:p>
          <a:p>
            <a:pPr marL="342900" indent="-342900" algn="l">
              <a:buFont typeface="+mj-lt"/>
              <a:buAutoNum type="arabicPeriod"/>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JOIN</a:t>
            </a:r>
            <a:r>
              <a:rPr lang="en-US" sz="2000" dirty="0" smtClean="0">
                <a:solidFill>
                  <a:schemeClr val="tx1">
                    <a:lumMod val="65000"/>
                    <a:lumOff val="35000"/>
                  </a:schemeClr>
                </a:solidFill>
                <a:latin typeface="Arial" pitchFamily="34" charset="0"/>
                <a:cs typeface="Arial" pitchFamily="34" charset="0"/>
              </a:rPr>
              <a:t>) Return the artist name of the artist who painted starry night.</a:t>
            </a:r>
          </a:p>
        </p:txBody>
      </p:sp>
      <p:pic>
        <p:nvPicPr>
          <p:cNvPr id="1026" name="Picture 2"/>
          <p:cNvPicPr>
            <a:picLocks noChangeAspect="1" noChangeArrowheads="1"/>
          </p:cNvPicPr>
          <p:nvPr/>
        </p:nvPicPr>
        <p:blipFill>
          <a:blip r:embed="rId2" cstate="print"/>
          <a:srcRect/>
          <a:stretch>
            <a:fillRect/>
          </a:stretch>
        </p:blipFill>
        <p:spPr bwMode="auto">
          <a:xfrm>
            <a:off x="3886200" y="1047750"/>
            <a:ext cx="4957953" cy="32194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MONGO QUERIES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742950"/>
            <a:ext cx="5410200" cy="4267200"/>
          </a:xfrm>
        </p:spPr>
        <p:txBody>
          <a:bodyPr>
            <a:normAutofit fontScale="92500" lnSpcReduction="10000"/>
          </a:bodyPr>
          <a:lstStyle/>
          <a:p>
            <a:pPr marL="342900" indent="-342900" algn="l">
              <a:buFont typeface="+mj-lt"/>
              <a:buAutoNum type="arabicPeriod"/>
            </a:pPr>
            <a:endParaRPr lang="en-US" sz="2000" dirty="0" smtClean="0">
              <a:solidFill>
                <a:schemeClr val="tx1">
                  <a:lumMod val="65000"/>
                  <a:lumOff val="35000"/>
                </a:schemeClr>
              </a:solidFill>
              <a:latin typeface="Arial" pitchFamily="34" charset="0"/>
              <a:cs typeface="Arial" pitchFamily="34" charset="0"/>
            </a:endParaRPr>
          </a:p>
          <a:p>
            <a:pPr marL="342900" indent="-342900" algn="l">
              <a:buFont typeface="+mj-lt"/>
              <a:buAutoNum type="arabicPeriod" startAt="9"/>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INSERT</a:t>
            </a:r>
            <a:r>
              <a:rPr lang="en-US" sz="2000"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Create both collections </a:t>
            </a:r>
            <a:r>
              <a:rPr lang="en-US" sz="2000" dirty="0" smtClean="0">
                <a:solidFill>
                  <a:schemeClr val="tx1">
                    <a:lumMod val="65000"/>
                    <a:lumOff val="35000"/>
                  </a:schemeClr>
                </a:solidFill>
                <a:latin typeface="Arial" pitchFamily="34" charset="0"/>
                <a:cs typeface="Arial" pitchFamily="34" charset="0"/>
              </a:rPr>
              <a:t>shown in the left and on the inventory collection, insert a document with fields: </a:t>
            </a:r>
          </a:p>
          <a:p>
            <a:pPr marL="342900" indent="-342900" algn="l"/>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rgbClr val="0066CC"/>
                </a:solidFill>
                <a:latin typeface="Consolas" pitchFamily="49" charset="0"/>
                <a:cs typeface="Arial" pitchFamily="34" charset="0"/>
              </a:rPr>
              <a:t>	 {"_</a:t>
            </a:r>
            <a:r>
              <a:rPr lang="en-US" sz="2000" b="1" dirty="0" smtClean="0">
                <a:solidFill>
                  <a:srgbClr val="0066CC"/>
                </a:solidFill>
                <a:latin typeface="Consolas" pitchFamily="49" charset="0"/>
                <a:cs typeface="Arial" pitchFamily="34" charset="0"/>
              </a:rPr>
              <a:t>id": 7,      </a:t>
            </a:r>
            <a:endParaRPr lang="en-US" sz="2000" b="1" dirty="0" smtClean="0">
              <a:solidFill>
                <a:srgbClr val="0066CC"/>
              </a:solidFill>
              <a:latin typeface="Consolas" pitchFamily="49" charset="0"/>
              <a:cs typeface="Arial" pitchFamily="34" charset="0"/>
            </a:endParaRPr>
          </a:p>
          <a:p>
            <a:pPr marL="342900" indent="-342900" algn="l"/>
            <a:r>
              <a:rPr lang="en-US" sz="2000" b="1" dirty="0" smtClean="0">
                <a:solidFill>
                  <a:srgbClr val="0066CC"/>
                </a:solidFill>
                <a:latin typeface="Consolas" pitchFamily="49" charset="0"/>
                <a:cs typeface="Arial" pitchFamily="34" charset="0"/>
              </a:rPr>
              <a:t>	</a:t>
            </a:r>
            <a:r>
              <a:rPr lang="en-US" sz="2000" b="1" dirty="0" smtClean="0">
                <a:solidFill>
                  <a:srgbClr val="0066CC"/>
                </a:solidFill>
                <a:latin typeface="Consolas" pitchFamily="49" charset="0"/>
                <a:cs typeface="Arial" pitchFamily="34" charset="0"/>
              </a:rPr>
              <a:t>	  "</a:t>
            </a:r>
            <a:r>
              <a:rPr lang="en-US" sz="2000" b="1" dirty="0" err="1" smtClean="0">
                <a:solidFill>
                  <a:srgbClr val="0066CC"/>
                </a:solidFill>
                <a:latin typeface="Consolas" pitchFamily="49" charset="0"/>
                <a:cs typeface="Arial" pitchFamily="34" charset="0"/>
              </a:rPr>
              <a:t>sku</a:t>
            </a:r>
            <a:r>
              <a:rPr lang="en-US" sz="2000" b="1" dirty="0" smtClean="0">
                <a:solidFill>
                  <a:srgbClr val="0066CC"/>
                </a:solidFill>
                <a:latin typeface="Consolas" pitchFamily="49" charset="0"/>
                <a:cs typeface="Arial" pitchFamily="34" charset="0"/>
              </a:rPr>
              <a:t>": "pecans",      </a:t>
            </a:r>
            <a:r>
              <a:rPr lang="en-US" sz="2000" b="1" dirty="0" smtClean="0">
                <a:solidFill>
                  <a:srgbClr val="0066CC"/>
                </a:solidFill>
                <a:latin typeface="Consolas" pitchFamily="49" charset="0"/>
                <a:cs typeface="Arial" pitchFamily="34" charset="0"/>
              </a:rPr>
              <a:t>		  "</a:t>
            </a:r>
            <a:r>
              <a:rPr lang="en-US" sz="2000" b="1" dirty="0" smtClean="0">
                <a:solidFill>
                  <a:srgbClr val="0066CC"/>
                </a:solidFill>
                <a:latin typeface="Consolas" pitchFamily="49" charset="0"/>
                <a:cs typeface="Arial" pitchFamily="34" charset="0"/>
              </a:rPr>
              <a:t>description": "product 5",      </a:t>
            </a:r>
            <a:r>
              <a:rPr lang="en-US" sz="2000" b="1" dirty="0" smtClean="0">
                <a:solidFill>
                  <a:srgbClr val="0066CC"/>
                </a:solidFill>
                <a:latin typeface="Consolas" pitchFamily="49" charset="0"/>
                <a:cs typeface="Arial" pitchFamily="34" charset="0"/>
              </a:rPr>
              <a:t>	  "</a:t>
            </a:r>
            <a:r>
              <a:rPr lang="en-US" sz="2000" b="1" dirty="0" err="1" smtClean="0">
                <a:solidFill>
                  <a:srgbClr val="0066CC"/>
                </a:solidFill>
                <a:latin typeface="Consolas" pitchFamily="49" charset="0"/>
                <a:cs typeface="Arial" pitchFamily="34" charset="0"/>
              </a:rPr>
              <a:t>instock</a:t>
            </a:r>
            <a:r>
              <a:rPr lang="en-US" sz="2000" b="1" dirty="0" smtClean="0">
                <a:solidFill>
                  <a:srgbClr val="0066CC"/>
                </a:solidFill>
                <a:latin typeface="Consolas" pitchFamily="49" charset="0"/>
                <a:cs typeface="Arial" pitchFamily="34" charset="0"/>
              </a:rPr>
              <a:t>": </a:t>
            </a:r>
            <a:r>
              <a:rPr lang="en-US" sz="2000" b="1" dirty="0" smtClean="0">
                <a:solidFill>
                  <a:srgbClr val="0066CC"/>
                </a:solidFill>
                <a:latin typeface="Consolas" pitchFamily="49" charset="0"/>
                <a:cs typeface="Arial" pitchFamily="34" charset="0"/>
              </a:rPr>
              <a:t>155}</a:t>
            </a:r>
            <a:endParaRPr lang="en-US" sz="2000" b="1" dirty="0" smtClean="0">
              <a:solidFill>
                <a:srgbClr val="0066CC"/>
              </a:solidFill>
              <a:latin typeface="Consolas" pitchFamily="49" charset="0"/>
              <a:cs typeface="Arial" pitchFamily="34" charset="0"/>
            </a:endParaRPr>
          </a:p>
          <a:p>
            <a:pPr marL="342900" indent="-342900" algn="l">
              <a:buFont typeface="+mj-lt"/>
              <a:buAutoNum type="arabicPeriod" startAt="9"/>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FIND</a:t>
            </a:r>
            <a:r>
              <a:rPr lang="en-US" sz="2000" dirty="0" smtClean="0">
                <a:solidFill>
                  <a:schemeClr val="tx1">
                    <a:lumMod val="65000"/>
                    <a:lumOff val="35000"/>
                  </a:schemeClr>
                </a:solidFill>
                <a:latin typeface="Arial" pitchFamily="34" charset="0"/>
                <a:cs typeface="Arial" pitchFamily="34" charset="0"/>
              </a:rPr>
              <a:t>) Return the price of order document with _id = 2.</a:t>
            </a:r>
          </a:p>
          <a:p>
            <a:pPr marL="342900" indent="-342900" algn="l">
              <a:buFont typeface="+mj-lt"/>
              <a:buAutoNum type="arabicPeriod" startAt="9"/>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UPDATE/SET</a:t>
            </a:r>
            <a:r>
              <a:rPr lang="en-US" sz="2000" dirty="0" smtClean="0">
                <a:solidFill>
                  <a:schemeClr val="tx1">
                    <a:lumMod val="65000"/>
                    <a:lumOff val="35000"/>
                  </a:schemeClr>
                </a:solidFill>
                <a:latin typeface="Arial" pitchFamily="34" charset="0"/>
                <a:cs typeface="Arial" pitchFamily="34" charset="0"/>
              </a:rPr>
              <a:t>) Update the </a:t>
            </a:r>
            <a:r>
              <a:rPr lang="en-US" sz="2000" dirty="0" err="1" smtClean="0">
                <a:solidFill>
                  <a:schemeClr val="tx1">
                    <a:lumMod val="65000"/>
                    <a:lumOff val="35000"/>
                  </a:schemeClr>
                </a:solidFill>
                <a:latin typeface="Arial" pitchFamily="34" charset="0"/>
                <a:cs typeface="Arial" pitchFamily="34" charset="0"/>
              </a:rPr>
              <a:t>instock</a:t>
            </a:r>
            <a:r>
              <a:rPr lang="en-US" sz="2000" dirty="0" smtClean="0">
                <a:solidFill>
                  <a:schemeClr val="tx1">
                    <a:lumMod val="65000"/>
                    <a:lumOff val="35000"/>
                  </a:schemeClr>
                </a:solidFill>
                <a:latin typeface="Arial" pitchFamily="34" charset="0"/>
                <a:cs typeface="Arial" pitchFamily="34" charset="0"/>
              </a:rPr>
              <a:t> field of inventory document _id = 3 to 75.</a:t>
            </a:r>
          </a:p>
          <a:p>
            <a:pPr marL="342900" indent="-342900" algn="l">
              <a:buFont typeface="+mj-lt"/>
              <a:buAutoNum type="arabicPeriod" startAt="9"/>
            </a:pPr>
            <a:r>
              <a:rPr lang="en-US" sz="2000" dirty="0" smtClean="0">
                <a:solidFill>
                  <a:schemeClr val="tx1">
                    <a:lumMod val="65000"/>
                    <a:lumOff val="35000"/>
                  </a:schemeClr>
                </a:solidFill>
                <a:latin typeface="Arial" pitchFamily="34" charset="0"/>
                <a:cs typeface="Arial" pitchFamily="34" charset="0"/>
              </a:rPr>
              <a:t>(</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Delete the inventory document with _id = 5.</a:t>
            </a:r>
          </a:p>
        </p:txBody>
      </p:sp>
      <p:pic>
        <p:nvPicPr>
          <p:cNvPr id="5123" name="Picture 3"/>
          <p:cNvPicPr>
            <a:picLocks noChangeAspect="1" noChangeArrowheads="1"/>
          </p:cNvPicPr>
          <p:nvPr/>
        </p:nvPicPr>
        <p:blipFill>
          <a:blip r:embed="rId2" cstate="print"/>
          <a:srcRect/>
          <a:stretch>
            <a:fillRect/>
          </a:stretch>
        </p:blipFill>
        <p:spPr bwMode="auto">
          <a:xfrm>
            <a:off x="6019800" y="1123950"/>
            <a:ext cx="2818181" cy="3737640"/>
          </a:xfrm>
          <a:prstGeom prst="rect">
            <a:avLst/>
          </a:prstGeom>
          <a:noFill/>
          <a:ln w="9525">
            <a:noFill/>
            <a:miter lim="800000"/>
            <a:headEnd/>
            <a:tailEnd/>
          </a:ln>
        </p:spPr>
      </p:pic>
      <p:sp>
        <p:nvSpPr>
          <p:cNvPr id="9" name="TextBox 8"/>
          <p:cNvSpPr txBox="1"/>
          <p:nvPr/>
        </p:nvSpPr>
        <p:spPr>
          <a:xfrm>
            <a:off x="6019800" y="666750"/>
            <a:ext cx="2819400" cy="461665"/>
          </a:xfrm>
          <a:prstGeom prst="rect">
            <a:avLst/>
          </a:prstGeom>
          <a:noFill/>
        </p:spPr>
        <p:txBody>
          <a:bodyPr wrap="square" rtlCol="0">
            <a:spAutoFit/>
          </a:bodyPr>
          <a:lstStyle/>
          <a:p>
            <a:r>
              <a:rPr lang="en-US" sz="800" b="1" dirty="0" smtClean="0">
                <a:solidFill>
                  <a:srgbClr val="0066FF"/>
                </a:solidFill>
                <a:latin typeface="Arial" pitchFamily="34" charset="0"/>
                <a:cs typeface="Arial" pitchFamily="34" charset="0"/>
              </a:rPr>
              <a:t>collection can </a:t>
            </a:r>
            <a:r>
              <a:rPr lang="en-US" sz="800" b="1" dirty="0" smtClean="0">
                <a:solidFill>
                  <a:srgbClr val="0066FF"/>
                </a:solidFill>
                <a:latin typeface="Arial" pitchFamily="34" charset="0"/>
                <a:cs typeface="Arial" pitchFamily="34" charset="0"/>
              </a:rPr>
              <a:t>be found on </a:t>
            </a:r>
            <a:r>
              <a:rPr lang="en-US" sz="800" b="1" dirty="0" smtClean="0">
                <a:solidFill>
                  <a:srgbClr val="0066FF"/>
                </a:solidFill>
                <a:latin typeface="Arial" pitchFamily="34" charset="0"/>
                <a:cs typeface="Arial" pitchFamily="34" charset="0"/>
                <a:hlinkClick r:id="rId3"/>
              </a:rPr>
              <a:t>https://mongoplayground.net</a:t>
            </a:r>
            <a:r>
              <a:rPr lang="en-US" sz="800" b="1" dirty="0" smtClean="0">
                <a:solidFill>
                  <a:srgbClr val="0066FF"/>
                </a:solidFill>
                <a:latin typeface="Arial" pitchFamily="34" charset="0"/>
                <a:cs typeface="Arial" pitchFamily="34" charset="0"/>
                <a:hlinkClick r:id="rId3"/>
              </a:rPr>
              <a:t>/</a:t>
            </a:r>
            <a:r>
              <a:rPr lang="en-US" sz="800" b="1" dirty="0" smtClean="0">
                <a:solidFill>
                  <a:srgbClr val="0066FF"/>
                </a:solidFill>
                <a:latin typeface="Arial" pitchFamily="34" charset="0"/>
                <a:cs typeface="Arial" pitchFamily="34" charset="0"/>
              </a:rPr>
              <a:t> and template </a:t>
            </a:r>
            <a:r>
              <a:rPr lang="en-US" sz="800" b="1" dirty="0" err="1" smtClean="0">
                <a:solidFill>
                  <a:srgbClr val="0066FF"/>
                </a:solidFill>
                <a:latin typeface="Arial" pitchFamily="34" charset="0"/>
                <a:cs typeface="Arial" pitchFamily="34" charset="0"/>
              </a:rPr>
              <a:t>bson</a:t>
            </a:r>
            <a:r>
              <a:rPr lang="en-US" sz="800" b="1" dirty="0" smtClean="0">
                <a:solidFill>
                  <a:srgbClr val="0066FF"/>
                </a:solidFill>
                <a:latin typeface="Arial" pitchFamily="34" charset="0"/>
                <a:cs typeface="Arial" pitchFamily="34" charset="0"/>
              </a:rPr>
              <a:t> multiple collections</a:t>
            </a:r>
            <a:endParaRPr lang="en-US" sz="800" b="1" dirty="0">
              <a:solidFill>
                <a:srgbClr val="0066FF"/>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MONGO AGGREGATE</a:t>
            </a:r>
            <a:endParaRPr lang="en-US" sz="2500" u="sng" dirty="0">
              <a:solidFill>
                <a:srgbClr val="3366CC"/>
              </a:solidFill>
              <a:latin typeface="Arial Black" pitchFamily="34" charset="0"/>
            </a:endParaRPr>
          </a:p>
        </p:txBody>
      </p:sp>
      <p:sp>
        <p:nvSpPr>
          <p:cNvPr id="4" name="Subtitle 2"/>
          <p:cNvSpPr txBox="1">
            <a:spLocks/>
          </p:cNvSpPr>
          <p:nvPr/>
        </p:nvSpPr>
        <p:spPr>
          <a:xfrm>
            <a:off x="304800" y="971550"/>
            <a:ext cx="8382000" cy="37338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On the same orders/inventory</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 collections of the last slide, use an aggregate to:</a:t>
            </a:r>
          </a:p>
          <a:p>
            <a:pPr lvl="1">
              <a:spcBef>
                <a:spcPct val="20000"/>
              </a:spcBef>
              <a:buFont typeface="Arial" pitchFamily="34" charset="0"/>
              <a:buChar char="●"/>
            </a:pP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filter for documents that include the </a:t>
            </a:r>
            <a:r>
              <a:rPr kumimoji="0" lang="en-US" sz="2000" b="0" i="0" u="none" strike="noStrike" kern="1200" cap="none" spc="0" normalizeH="0" noProof="0" dirty="0" err="1" smtClean="0">
                <a:ln>
                  <a:noFill/>
                </a:ln>
                <a:solidFill>
                  <a:schemeClr val="tx1">
                    <a:lumMod val="65000"/>
                    <a:lumOff val="35000"/>
                  </a:schemeClr>
                </a:solidFill>
                <a:effectLst/>
                <a:uLnTx/>
                <a:uFillTx/>
                <a:latin typeface="Arial" pitchFamily="34" charset="0"/>
                <a:ea typeface="+mn-ea"/>
                <a:cs typeface="Arial" pitchFamily="34" charset="0"/>
              </a:rPr>
              <a:t>instock</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 field </a:t>
            </a:r>
          </a:p>
          <a:p>
            <a:pPr lvl="1">
              <a:spcBef>
                <a:spcPct val="20000"/>
              </a:spcBef>
              <a:buFont typeface="Arial" pitchFamily="34" charset="0"/>
              <a:buChar char="●"/>
            </a:pP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group by </a:t>
            </a:r>
            <a:r>
              <a:rPr kumimoji="0" lang="en-US" sz="2000" b="0" i="0" u="none" strike="noStrike" kern="1200" cap="none" spc="0" normalizeH="0" noProof="0" dirty="0" err="1" smtClean="0">
                <a:ln>
                  <a:noFill/>
                </a:ln>
                <a:solidFill>
                  <a:schemeClr val="tx1">
                    <a:lumMod val="65000"/>
                    <a:lumOff val="35000"/>
                  </a:schemeClr>
                </a:solidFill>
                <a:effectLst/>
                <a:uLnTx/>
                <a:uFillTx/>
                <a:latin typeface="Arial" pitchFamily="34" charset="0"/>
                <a:ea typeface="+mn-ea"/>
                <a:cs typeface="Arial" pitchFamily="34" charset="0"/>
              </a:rPr>
              <a:t>sku</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 calculate the sum of </a:t>
            </a:r>
            <a:r>
              <a:rPr kumimoji="0" lang="en-US" sz="2000" b="0" i="0" u="none" strike="noStrike" kern="1200" cap="none" spc="0" normalizeH="0" noProof="0" dirty="0" err="1" smtClean="0">
                <a:ln>
                  <a:noFill/>
                </a:ln>
                <a:solidFill>
                  <a:schemeClr val="tx1">
                    <a:lumMod val="65000"/>
                    <a:lumOff val="35000"/>
                  </a:schemeClr>
                </a:solidFill>
                <a:effectLst/>
                <a:uLnTx/>
                <a:uFillTx/>
                <a:latin typeface="Arial" pitchFamily="34" charset="0"/>
                <a:ea typeface="+mn-ea"/>
                <a:cs typeface="Arial" pitchFamily="34" charset="0"/>
              </a:rPr>
              <a:t>instock</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 push products into array per each </a:t>
            </a:r>
            <a:r>
              <a:rPr kumimoji="0" lang="en-US" sz="2000" b="0" i="0" u="none" strike="noStrike" kern="1200" cap="none" spc="0" normalizeH="0" noProof="0" dirty="0" err="1" smtClean="0">
                <a:ln>
                  <a:noFill/>
                </a:ln>
                <a:solidFill>
                  <a:schemeClr val="tx1">
                    <a:lumMod val="65000"/>
                    <a:lumOff val="35000"/>
                  </a:schemeClr>
                </a:solidFill>
                <a:effectLst/>
                <a:uLnTx/>
                <a:uFillTx/>
                <a:latin typeface="Arial" pitchFamily="34" charset="0"/>
                <a:ea typeface="+mn-ea"/>
                <a:cs typeface="Arial" pitchFamily="34" charset="0"/>
              </a:rPr>
              <a:t>sku</a:t>
            </a:r>
            <a:endPar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endParaRPr>
          </a:p>
          <a:p>
            <a:pPr lvl="1">
              <a:spcBef>
                <a:spcPct val="20000"/>
              </a:spcBef>
              <a:buFont typeface="Arial" pitchFamily="34" charset="0"/>
              <a:buChar char="●"/>
            </a:pP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sort descending </a:t>
            </a:r>
          </a:p>
          <a:p>
            <a:pPr lvl="1">
              <a:spcBef>
                <a:spcPct val="20000"/>
              </a:spcBef>
              <a:buFont typeface="Arial" pitchFamily="34" charset="0"/>
              <a:buChar char="●"/>
            </a:pP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project the nut/</a:t>
            </a:r>
            <a:r>
              <a:rPr kumimoji="0" lang="en-US" sz="2000" b="0" i="0" u="none" strike="noStrike" kern="1200" cap="none" spc="0" normalizeH="0" noProof="0" dirty="0" err="1" smtClean="0">
                <a:ln>
                  <a:noFill/>
                </a:ln>
                <a:solidFill>
                  <a:schemeClr val="tx1">
                    <a:lumMod val="65000"/>
                    <a:lumOff val="35000"/>
                  </a:schemeClr>
                </a:solidFill>
                <a:effectLst/>
                <a:uLnTx/>
                <a:uFillTx/>
                <a:latin typeface="Arial" pitchFamily="34" charset="0"/>
                <a:ea typeface="+mn-ea"/>
                <a:cs typeface="Arial" pitchFamily="34" charset="0"/>
              </a:rPr>
              <a:t>stockSum</a:t>
            </a: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/products</a:t>
            </a:r>
          </a:p>
          <a:p>
            <a:pPr lvl="1">
              <a:spcBef>
                <a:spcPct val="20000"/>
              </a:spcBef>
              <a:buFont typeface="Arial" pitchFamily="34" charset="0"/>
              <a:buChar char="●"/>
            </a:pPr>
            <a:r>
              <a:rPr kumimoji="0" lang="en-US" sz="2000" b="0" i="0" u="none" strike="noStrike" kern="1200" cap="none" spc="0" normalizeH="0" noProof="0" dirty="0" smtClean="0">
                <a:ln>
                  <a:noFill/>
                </a:ln>
                <a:solidFill>
                  <a:schemeClr val="tx1">
                    <a:lumMod val="65000"/>
                    <a:lumOff val="35000"/>
                  </a:schemeClr>
                </a:solidFill>
                <a:effectLst/>
                <a:uLnTx/>
                <a:uFillTx/>
                <a:latin typeface="Arial" pitchFamily="34" charset="0"/>
                <a:ea typeface="+mn-ea"/>
                <a:cs typeface="Arial" pitchFamily="34" charset="0"/>
              </a:rPr>
              <a:t>limit the results to 3 documents</a:t>
            </a:r>
            <a:endPar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ANSWERS</a:t>
            </a:r>
            <a:endParaRPr lang="en-US" sz="3500" u="sng" dirty="0">
              <a:solidFill>
                <a:schemeClr val="bg1"/>
              </a:solidFill>
              <a:latin typeface="Arial Black"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1</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742950"/>
            <a:ext cx="3200400" cy="3886200"/>
          </a:xfrm>
        </p:spPr>
        <p:txBody>
          <a:bodyPr>
            <a:normAutofit/>
          </a:bodyPr>
          <a:lstStyle/>
          <a:p>
            <a:pPr algn="l"/>
            <a:r>
              <a:rPr lang="en-US" sz="1500" b="1" dirty="0" smtClean="0">
                <a:solidFill>
                  <a:schemeClr val="tx1">
                    <a:lumMod val="65000"/>
                    <a:lumOff val="35000"/>
                  </a:schemeClr>
                </a:solidFill>
                <a:latin typeface="Consolas" pitchFamily="49" charset="0"/>
                <a:cs typeface="Arial" pitchFamily="34" charset="0"/>
              </a:rPr>
              <a:t>CREATE TABLE </a:t>
            </a:r>
            <a:r>
              <a:rPr lang="en-US" sz="1500" dirty="0" smtClean="0">
                <a:solidFill>
                  <a:schemeClr val="tx1">
                    <a:lumMod val="65000"/>
                    <a:lumOff val="35000"/>
                  </a:schemeClr>
                </a:solidFill>
                <a:latin typeface="Consolas" pitchFamily="49" charset="0"/>
                <a:cs typeface="Arial" pitchFamily="34" charset="0"/>
              </a:rPr>
              <a:t>paintings (</a:t>
            </a:r>
            <a:endParaRPr lang="en-US" sz="1500" dirty="0" smtClean="0">
              <a:solidFill>
                <a:schemeClr val="tx1">
                  <a:lumMod val="65000"/>
                  <a:lumOff val="35000"/>
                </a:schemeClr>
              </a:solidFill>
              <a:latin typeface="Consolas" pitchFamily="49" charset="0"/>
              <a:cs typeface="Arial" pitchFamily="34" charset="0"/>
            </a:endParaRPr>
          </a:p>
          <a:p>
            <a:pPr algn="l"/>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paintingId</a:t>
            </a:r>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int</a:t>
            </a:r>
            <a:r>
              <a:rPr lang="en-US" sz="1500" dirty="0" smtClean="0">
                <a:solidFill>
                  <a:schemeClr val="tx1">
                    <a:lumMod val="65000"/>
                    <a:lumOff val="35000"/>
                  </a:schemeClr>
                </a:solidFill>
                <a:latin typeface="Consolas" pitchFamily="49" charset="0"/>
                <a:cs typeface="Arial" pitchFamily="34" charset="0"/>
              </a:rPr>
              <a:t>,</a:t>
            </a:r>
          </a:p>
          <a:p>
            <a:pPr algn="l"/>
            <a:r>
              <a:rPr lang="en-US" sz="1500" dirty="0" smtClean="0">
                <a:solidFill>
                  <a:schemeClr val="tx1">
                    <a:lumMod val="65000"/>
                    <a:lumOff val="35000"/>
                  </a:schemeClr>
                </a:solidFill>
                <a:latin typeface="Consolas" pitchFamily="49" charset="0"/>
                <a:cs typeface="Arial" pitchFamily="34" charset="0"/>
              </a:rPr>
              <a:t>    </a:t>
            </a:r>
            <a:r>
              <a:rPr lang="en-US" sz="1500" dirty="0" smtClean="0">
                <a:solidFill>
                  <a:schemeClr val="tx1">
                    <a:lumMod val="65000"/>
                    <a:lumOff val="35000"/>
                  </a:schemeClr>
                </a:solidFill>
                <a:latin typeface="Consolas" pitchFamily="49" charset="0"/>
                <a:cs typeface="Arial" pitchFamily="34" charset="0"/>
              </a:rPr>
              <a:t>title </a:t>
            </a:r>
            <a:r>
              <a:rPr lang="en-US" sz="1500" dirty="0" err="1" smtClean="0">
                <a:solidFill>
                  <a:schemeClr val="tx1">
                    <a:lumMod val="65000"/>
                    <a:lumOff val="35000"/>
                  </a:schemeClr>
                </a:solidFill>
                <a:latin typeface="Consolas" pitchFamily="49" charset="0"/>
                <a:cs typeface="Arial" pitchFamily="34" charset="0"/>
              </a:rPr>
              <a:t>varchar</a:t>
            </a:r>
            <a:r>
              <a:rPr lang="en-US" sz="1500" dirty="0" smtClean="0">
                <a:solidFill>
                  <a:schemeClr val="tx1">
                    <a:lumMod val="65000"/>
                    <a:lumOff val="35000"/>
                  </a:schemeClr>
                </a:solidFill>
                <a:latin typeface="Consolas" pitchFamily="49" charset="0"/>
                <a:cs typeface="Arial" pitchFamily="34" charset="0"/>
              </a:rPr>
              <a:t>(100),</a:t>
            </a:r>
            <a:endParaRPr lang="en-US" sz="1500" dirty="0" smtClean="0">
              <a:solidFill>
                <a:schemeClr val="tx1">
                  <a:lumMod val="65000"/>
                  <a:lumOff val="35000"/>
                </a:schemeClr>
              </a:solidFill>
              <a:latin typeface="Consolas" pitchFamily="49" charset="0"/>
              <a:cs typeface="Arial" pitchFamily="34" charset="0"/>
            </a:endParaRPr>
          </a:p>
          <a:p>
            <a:pPr algn="l"/>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artistId</a:t>
            </a:r>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int</a:t>
            </a:r>
            <a:r>
              <a:rPr lang="en-US" sz="1500" dirty="0" smtClean="0">
                <a:solidFill>
                  <a:schemeClr val="tx1">
                    <a:lumMod val="65000"/>
                    <a:lumOff val="35000"/>
                  </a:schemeClr>
                </a:solidFill>
                <a:latin typeface="Consolas" pitchFamily="49" charset="0"/>
                <a:cs typeface="Arial" pitchFamily="34" charset="0"/>
              </a:rPr>
              <a:t>,</a:t>
            </a:r>
          </a:p>
          <a:p>
            <a:pPr algn="l"/>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workYear</a:t>
            </a:r>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varchar</a:t>
            </a:r>
            <a:r>
              <a:rPr lang="en-US" sz="1500" dirty="0" smtClean="0">
                <a:solidFill>
                  <a:schemeClr val="tx1">
                    <a:lumMod val="65000"/>
                    <a:lumOff val="35000"/>
                  </a:schemeClr>
                </a:solidFill>
                <a:latin typeface="Consolas" pitchFamily="49" charset="0"/>
                <a:cs typeface="Arial" pitchFamily="34" charset="0"/>
              </a:rPr>
              <a:t>(100)</a:t>
            </a:r>
            <a:endParaRPr lang="en-US" sz="1500" dirty="0" smtClean="0">
              <a:solidFill>
                <a:schemeClr val="tx1">
                  <a:lumMod val="65000"/>
                  <a:lumOff val="35000"/>
                </a:schemeClr>
              </a:solidFill>
              <a:latin typeface="Consolas" pitchFamily="49" charset="0"/>
              <a:cs typeface="Arial" pitchFamily="34" charset="0"/>
            </a:endParaRPr>
          </a:p>
          <a:p>
            <a:pPr algn="l"/>
            <a:r>
              <a:rPr lang="en-US" sz="1500" dirty="0" smtClean="0">
                <a:solidFill>
                  <a:schemeClr val="tx1">
                    <a:lumMod val="65000"/>
                    <a:lumOff val="35000"/>
                  </a:schemeClr>
                </a:solidFill>
                <a:latin typeface="Consolas" pitchFamily="49" charset="0"/>
                <a:cs typeface="Arial" pitchFamily="34" charset="0"/>
              </a:rPr>
              <a:t>);</a:t>
            </a:r>
          </a:p>
          <a:p>
            <a:pPr algn="l"/>
            <a:endParaRPr lang="en-US" sz="1500" dirty="0" smtClean="0">
              <a:solidFill>
                <a:schemeClr val="tx1">
                  <a:lumMod val="65000"/>
                  <a:lumOff val="35000"/>
                </a:schemeClr>
              </a:solidFill>
              <a:latin typeface="Consolas" pitchFamily="49" charset="0"/>
              <a:cs typeface="Arial" pitchFamily="34" charset="0"/>
            </a:endParaRPr>
          </a:p>
          <a:p>
            <a:pPr algn="l"/>
            <a:r>
              <a:rPr lang="en-US" sz="1500" b="1" dirty="0" smtClean="0">
                <a:solidFill>
                  <a:schemeClr val="tx1">
                    <a:lumMod val="65000"/>
                    <a:lumOff val="35000"/>
                  </a:schemeClr>
                </a:solidFill>
                <a:latin typeface="Consolas" pitchFamily="49" charset="0"/>
                <a:cs typeface="Arial" pitchFamily="34" charset="0"/>
              </a:rPr>
              <a:t>CREATE TABLE </a:t>
            </a:r>
            <a:r>
              <a:rPr lang="en-US" sz="1500" dirty="0" smtClean="0">
                <a:solidFill>
                  <a:schemeClr val="tx1">
                    <a:lumMod val="65000"/>
                    <a:lumOff val="35000"/>
                  </a:schemeClr>
                </a:solidFill>
                <a:latin typeface="Consolas" pitchFamily="49" charset="0"/>
                <a:cs typeface="Arial" pitchFamily="34" charset="0"/>
              </a:rPr>
              <a:t>artists (</a:t>
            </a:r>
            <a:endParaRPr lang="en-US" sz="1500" dirty="0" smtClean="0">
              <a:solidFill>
                <a:schemeClr val="tx1">
                  <a:lumMod val="65000"/>
                  <a:lumOff val="35000"/>
                </a:schemeClr>
              </a:solidFill>
              <a:latin typeface="Consolas" pitchFamily="49" charset="0"/>
              <a:cs typeface="Arial" pitchFamily="34" charset="0"/>
            </a:endParaRPr>
          </a:p>
          <a:p>
            <a:pPr algn="l"/>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artistId</a:t>
            </a:r>
            <a:r>
              <a:rPr lang="en-US" sz="1500" dirty="0" smtClean="0">
                <a:solidFill>
                  <a:schemeClr val="tx1">
                    <a:lumMod val="65000"/>
                    <a:lumOff val="35000"/>
                  </a:schemeClr>
                </a:solidFill>
                <a:latin typeface="Consolas" pitchFamily="49" charset="0"/>
                <a:cs typeface="Arial" pitchFamily="34" charset="0"/>
              </a:rPr>
              <a:t> </a:t>
            </a:r>
            <a:r>
              <a:rPr lang="en-US" sz="1500" dirty="0" err="1" smtClean="0">
                <a:solidFill>
                  <a:schemeClr val="tx1">
                    <a:lumMod val="65000"/>
                    <a:lumOff val="35000"/>
                  </a:schemeClr>
                </a:solidFill>
                <a:latin typeface="Consolas" pitchFamily="49" charset="0"/>
                <a:cs typeface="Arial" pitchFamily="34" charset="0"/>
              </a:rPr>
              <a:t>int</a:t>
            </a:r>
            <a:r>
              <a:rPr lang="en-US" sz="1500" dirty="0" smtClean="0">
                <a:solidFill>
                  <a:schemeClr val="tx1">
                    <a:lumMod val="65000"/>
                    <a:lumOff val="35000"/>
                  </a:schemeClr>
                </a:solidFill>
                <a:latin typeface="Consolas" pitchFamily="49" charset="0"/>
                <a:cs typeface="Arial" pitchFamily="34" charset="0"/>
              </a:rPr>
              <a:t>,</a:t>
            </a:r>
          </a:p>
          <a:p>
            <a:pPr algn="l"/>
            <a:r>
              <a:rPr lang="en-US" sz="1500" dirty="0" smtClean="0">
                <a:solidFill>
                  <a:schemeClr val="tx1">
                    <a:lumMod val="65000"/>
                    <a:lumOff val="35000"/>
                  </a:schemeClr>
                </a:solidFill>
                <a:latin typeface="Consolas" pitchFamily="49" charset="0"/>
                <a:cs typeface="Arial" pitchFamily="34" charset="0"/>
              </a:rPr>
              <a:t>    </a:t>
            </a:r>
            <a:r>
              <a:rPr lang="en-US" sz="1500" dirty="0" smtClean="0">
                <a:solidFill>
                  <a:schemeClr val="tx1">
                    <a:lumMod val="65000"/>
                    <a:lumOff val="35000"/>
                  </a:schemeClr>
                </a:solidFill>
                <a:latin typeface="Consolas" pitchFamily="49" charset="0"/>
                <a:cs typeface="Arial" pitchFamily="34" charset="0"/>
              </a:rPr>
              <a:t>artist </a:t>
            </a:r>
            <a:r>
              <a:rPr lang="en-US" sz="1500" dirty="0" err="1" smtClean="0">
                <a:solidFill>
                  <a:schemeClr val="tx1">
                    <a:lumMod val="65000"/>
                    <a:lumOff val="35000"/>
                  </a:schemeClr>
                </a:solidFill>
                <a:latin typeface="Consolas" pitchFamily="49" charset="0"/>
                <a:cs typeface="Arial" pitchFamily="34" charset="0"/>
              </a:rPr>
              <a:t>varchar</a:t>
            </a:r>
            <a:r>
              <a:rPr lang="en-US" sz="1500" dirty="0" smtClean="0">
                <a:solidFill>
                  <a:schemeClr val="tx1">
                    <a:lumMod val="65000"/>
                    <a:lumOff val="35000"/>
                  </a:schemeClr>
                </a:solidFill>
                <a:latin typeface="Consolas" pitchFamily="49" charset="0"/>
                <a:cs typeface="Arial" pitchFamily="34" charset="0"/>
              </a:rPr>
              <a:t>(100)</a:t>
            </a:r>
          </a:p>
          <a:p>
            <a:pPr algn="l"/>
            <a:r>
              <a:rPr lang="en-US" sz="1500" dirty="0" smtClean="0">
                <a:solidFill>
                  <a:schemeClr val="tx1">
                    <a:lumMod val="65000"/>
                    <a:lumOff val="35000"/>
                  </a:schemeClr>
                </a:solidFill>
                <a:latin typeface="Consolas" pitchFamily="49" charset="0"/>
                <a:cs typeface="Arial" pitchFamily="34" charset="0"/>
              </a:rPr>
              <a:t>);</a:t>
            </a:r>
          </a:p>
          <a:p>
            <a:pPr algn="l"/>
            <a:endParaRPr lang="en-US" sz="1500" dirty="0" smtClean="0">
              <a:solidFill>
                <a:schemeClr val="tx1">
                  <a:lumMod val="65000"/>
                  <a:lumOff val="35000"/>
                </a:schemeClr>
              </a:solidFill>
              <a:latin typeface="Consolas" pitchFamily="49" charset="0"/>
              <a:cs typeface="Arial" pitchFamily="34" charset="0"/>
            </a:endParaRPr>
          </a:p>
          <a:p>
            <a:pPr algn="l"/>
            <a:endParaRPr lang="en-US" sz="1500" dirty="0" smtClean="0">
              <a:solidFill>
                <a:schemeClr val="tx1">
                  <a:lumMod val="65000"/>
                  <a:lumOff val="35000"/>
                </a:schemeClr>
              </a:solidFill>
              <a:latin typeface="Consolas" pitchFamily="49" charset="0"/>
              <a:cs typeface="Arial" pitchFamily="34" charset="0"/>
            </a:endParaRPr>
          </a:p>
        </p:txBody>
      </p:sp>
      <p:sp>
        <p:nvSpPr>
          <p:cNvPr id="7" name="Subtitle 2"/>
          <p:cNvSpPr txBox="1">
            <a:spLocks/>
          </p:cNvSpPr>
          <p:nvPr/>
        </p:nvSpPr>
        <p:spPr>
          <a:xfrm>
            <a:off x="3276600" y="742950"/>
            <a:ext cx="5715000" cy="3962400"/>
          </a:xfrm>
          <a:prstGeom prst="rect">
            <a:avLst/>
          </a:prstGeom>
        </p:spPr>
        <p:txBody>
          <a:bodyPr vert="horz" lIns="91440" tIns="45720" rIns="91440" bIns="45720" rtlCol="0">
            <a:normAutofit/>
          </a:bodyPr>
          <a:lstStyle/>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paintings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paintingId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title,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workYear</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(345, 'the death of </a:t>
            </a:r>
            <a:r>
              <a:rPr lang="en-US" sz="1000" dirty="0" err="1" smtClean="0">
                <a:solidFill>
                  <a:schemeClr val="tx1">
                    <a:lumMod val="65000"/>
                    <a:lumOff val="35000"/>
                  </a:schemeClr>
                </a:solidFill>
                <a:latin typeface="Consolas" pitchFamily="49" charset="0"/>
                <a:cs typeface="Arial" pitchFamily="34" charset="0"/>
              </a:rPr>
              <a:t>marat</a:t>
            </a:r>
            <a:r>
              <a:rPr lang="en-US" sz="1000" dirty="0" smtClean="0">
                <a:solidFill>
                  <a:schemeClr val="tx1">
                    <a:lumMod val="65000"/>
                    <a:lumOff val="35000"/>
                  </a:schemeClr>
                </a:solidFill>
                <a:latin typeface="Consolas" pitchFamily="49" charset="0"/>
                <a:cs typeface="Arial" pitchFamily="34" charset="0"/>
              </a:rPr>
              <a:t>', 15, 1793);</a:t>
            </a: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paintings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paintingId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title,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workYear</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(400, 'the school of </a:t>
            </a:r>
            <a:r>
              <a:rPr lang="en-US" sz="1000" dirty="0" err="1" smtClean="0">
                <a:solidFill>
                  <a:schemeClr val="tx1">
                    <a:lumMod val="65000"/>
                    <a:lumOff val="35000"/>
                  </a:schemeClr>
                </a:solidFill>
                <a:latin typeface="Consolas" pitchFamily="49" charset="0"/>
                <a:cs typeface="Arial" pitchFamily="34" charset="0"/>
              </a:rPr>
              <a:t>athens</a:t>
            </a:r>
            <a:r>
              <a:rPr lang="en-US" sz="1000" dirty="0" smtClean="0">
                <a:solidFill>
                  <a:schemeClr val="tx1">
                    <a:lumMod val="65000"/>
                    <a:lumOff val="35000"/>
                  </a:schemeClr>
                </a:solidFill>
                <a:latin typeface="Consolas" pitchFamily="49" charset="0"/>
                <a:cs typeface="Arial" pitchFamily="34" charset="0"/>
              </a:rPr>
              <a:t>', 37, 1510);</a:t>
            </a: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paintings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paintingId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title,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workYear</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(408, '</a:t>
            </a:r>
            <a:r>
              <a:rPr lang="en-US" sz="1000" dirty="0" err="1" smtClean="0">
                <a:solidFill>
                  <a:schemeClr val="tx1">
                    <a:lumMod val="65000"/>
                    <a:lumOff val="35000"/>
                  </a:schemeClr>
                </a:solidFill>
                <a:latin typeface="Consolas" pitchFamily="49" charset="0"/>
                <a:cs typeface="Arial" pitchFamily="34" charset="0"/>
              </a:rPr>
              <a:t>bacchus</a:t>
            </a:r>
            <a:r>
              <a:rPr lang="en-US" sz="1000" dirty="0" smtClean="0">
                <a:solidFill>
                  <a:schemeClr val="tx1">
                    <a:lumMod val="65000"/>
                    <a:lumOff val="35000"/>
                  </a:schemeClr>
                </a:solidFill>
                <a:latin typeface="Consolas" pitchFamily="49" charset="0"/>
                <a:cs typeface="Arial" pitchFamily="34" charset="0"/>
              </a:rPr>
              <a:t> and </a:t>
            </a:r>
            <a:r>
              <a:rPr lang="en-US" sz="1000" dirty="0" err="1" smtClean="0">
                <a:solidFill>
                  <a:schemeClr val="tx1">
                    <a:lumMod val="65000"/>
                    <a:lumOff val="35000"/>
                  </a:schemeClr>
                </a:solidFill>
                <a:latin typeface="Consolas" pitchFamily="49" charset="0"/>
                <a:cs typeface="Arial" pitchFamily="34" charset="0"/>
              </a:rPr>
              <a:t>ariadne</a:t>
            </a:r>
            <a:r>
              <a:rPr lang="en-US" sz="1000" dirty="0" smtClean="0">
                <a:solidFill>
                  <a:schemeClr val="tx1">
                    <a:lumMod val="65000"/>
                    <a:lumOff val="35000"/>
                  </a:schemeClr>
                </a:solidFill>
                <a:latin typeface="Consolas" pitchFamily="49" charset="0"/>
                <a:cs typeface="Arial" pitchFamily="34" charset="0"/>
              </a:rPr>
              <a:t>', 25, 1520);</a:t>
            </a: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paintings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paintingId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title,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workYear</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(425, 'girl with a pearl earring', 22, 1665);</a:t>
            </a: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paintings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paintingId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title,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workYear</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(438, 'starry night', 43, 1889</a:t>
            </a:r>
            <a:r>
              <a:rPr lang="en-US" sz="1000" dirty="0" smtClean="0">
                <a:solidFill>
                  <a:schemeClr val="tx1">
                    <a:lumMod val="65000"/>
                    <a:lumOff val="35000"/>
                  </a:schemeClr>
                </a:solidFill>
                <a:latin typeface="Consolas" pitchFamily="49" charset="0"/>
                <a:cs typeface="Arial" pitchFamily="34" charset="0"/>
              </a:rPr>
              <a:t>);</a:t>
            </a:r>
          </a:p>
          <a:p>
            <a:pPr lvl="0">
              <a:spcBef>
                <a:spcPct val="20000"/>
              </a:spcBef>
            </a:pPr>
            <a:endParaRPr kumimoji="0" lang="en-US" sz="1000" i="0" u="none" strike="noStrike" kern="1200" cap="none" spc="0" normalizeH="0" baseline="0" noProof="0" dirty="0" smtClean="0">
              <a:ln>
                <a:noFill/>
              </a:ln>
              <a:solidFill>
                <a:schemeClr val="tx1">
                  <a:lumMod val="65000"/>
                  <a:lumOff val="35000"/>
                </a:schemeClr>
              </a:solidFill>
              <a:effectLst/>
              <a:uLnTx/>
              <a:uFillTx/>
              <a:latin typeface="Consolas" pitchFamily="49" charset="0"/>
              <a:cs typeface="Arial" pitchFamily="34" charset="0"/>
            </a:endParaRP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artists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artist </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(15, </a:t>
            </a:r>
            <a:r>
              <a:rPr lang="en-US" sz="1000" dirty="0" smtClean="0">
                <a:solidFill>
                  <a:schemeClr val="tx1">
                    <a:lumMod val="65000"/>
                    <a:lumOff val="35000"/>
                  </a:schemeClr>
                </a:solidFill>
                <a:latin typeface="Consolas" pitchFamily="49" charset="0"/>
                <a:cs typeface="Arial" pitchFamily="34" charset="0"/>
              </a:rPr>
              <a:t>'</a:t>
            </a:r>
            <a:r>
              <a:rPr lang="en-US" sz="1000" dirty="0" err="1" smtClean="0">
                <a:solidFill>
                  <a:schemeClr val="tx1">
                    <a:lumMod val="65000"/>
                    <a:lumOff val="35000"/>
                  </a:schemeClr>
                </a:solidFill>
                <a:latin typeface="Consolas" pitchFamily="49" charset="0"/>
                <a:cs typeface="Arial" pitchFamily="34" charset="0"/>
              </a:rPr>
              <a:t>david</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a:t>
            </a:r>
            <a:endParaRPr lang="en-US" sz="1000" dirty="0" smtClean="0">
              <a:solidFill>
                <a:schemeClr val="tx1">
                  <a:lumMod val="65000"/>
                  <a:lumOff val="35000"/>
                </a:schemeClr>
              </a:solidFill>
              <a:latin typeface="Consolas" pitchFamily="49" charset="0"/>
              <a:cs typeface="Arial" pitchFamily="34" charset="0"/>
            </a:endParaRP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artists</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artist </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(22, '</a:t>
            </a:r>
            <a:r>
              <a:rPr lang="en-US" sz="1000" dirty="0" err="1" smtClean="0">
                <a:solidFill>
                  <a:schemeClr val="tx1">
                    <a:lumMod val="65000"/>
                    <a:lumOff val="35000"/>
                  </a:schemeClr>
                </a:solidFill>
                <a:latin typeface="Consolas" pitchFamily="49" charset="0"/>
                <a:cs typeface="Arial" pitchFamily="34" charset="0"/>
              </a:rPr>
              <a:t>vermeer</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a:t>
            </a:r>
            <a:endParaRPr lang="en-US" sz="1000" dirty="0" smtClean="0">
              <a:solidFill>
                <a:schemeClr val="tx1">
                  <a:lumMod val="65000"/>
                  <a:lumOff val="35000"/>
                </a:schemeClr>
              </a:solidFill>
              <a:latin typeface="Consolas" pitchFamily="49" charset="0"/>
              <a:cs typeface="Arial" pitchFamily="34" charset="0"/>
            </a:endParaRP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artists</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artist </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(25, </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titian</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a:t>
            </a:r>
            <a:endParaRPr lang="en-US" sz="1000" dirty="0" smtClean="0">
              <a:solidFill>
                <a:schemeClr val="tx1">
                  <a:lumMod val="65000"/>
                  <a:lumOff val="35000"/>
                </a:schemeClr>
              </a:solidFill>
              <a:latin typeface="Consolas" pitchFamily="49" charset="0"/>
              <a:cs typeface="Arial" pitchFamily="34" charset="0"/>
            </a:endParaRP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artists</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artist </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(37, '</a:t>
            </a:r>
            <a:r>
              <a:rPr lang="en-US" sz="1000" dirty="0" err="1" smtClean="0">
                <a:solidFill>
                  <a:schemeClr val="tx1">
                    <a:lumMod val="65000"/>
                    <a:lumOff val="35000"/>
                  </a:schemeClr>
                </a:solidFill>
                <a:latin typeface="Consolas" pitchFamily="49" charset="0"/>
                <a:cs typeface="Arial" pitchFamily="34" charset="0"/>
              </a:rPr>
              <a:t>raphael</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a:t>
            </a:r>
            <a:endParaRPr lang="en-US" sz="1000" dirty="0" smtClean="0">
              <a:solidFill>
                <a:schemeClr val="tx1">
                  <a:lumMod val="65000"/>
                  <a:lumOff val="35000"/>
                </a:schemeClr>
              </a:solidFill>
              <a:latin typeface="Consolas" pitchFamily="49" charset="0"/>
              <a:cs typeface="Arial" pitchFamily="34" charset="0"/>
            </a:endParaRPr>
          </a:p>
          <a:p>
            <a:pPr lvl="0">
              <a:spcBef>
                <a:spcPct val="20000"/>
              </a:spcBef>
            </a:pPr>
            <a:r>
              <a:rPr lang="en-US" sz="1000" b="1" dirty="0" smtClean="0">
                <a:solidFill>
                  <a:schemeClr val="tx1">
                    <a:lumMod val="65000"/>
                    <a:lumOff val="35000"/>
                  </a:schemeClr>
                </a:solidFill>
                <a:latin typeface="Consolas" pitchFamily="49" charset="0"/>
                <a:cs typeface="Arial" pitchFamily="34" charset="0"/>
              </a:rPr>
              <a:t>INSERT INTO </a:t>
            </a:r>
            <a:r>
              <a:rPr lang="en-US" sz="1000" dirty="0" smtClean="0">
                <a:solidFill>
                  <a:schemeClr val="tx1">
                    <a:lumMod val="65000"/>
                    <a:lumOff val="35000"/>
                  </a:schemeClr>
                </a:solidFill>
                <a:latin typeface="Consolas" pitchFamily="49" charset="0"/>
                <a:cs typeface="Arial" pitchFamily="34" charset="0"/>
              </a:rPr>
              <a:t>artists</a:t>
            </a:r>
            <a:r>
              <a:rPr lang="en-US" sz="1000" dirty="0" smtClean="0">
                <a:solidFill>
                  <a:schemeClr val="tx1">
                    <a:lumMod val="65000"/>
                    <a:lumOff val="35000"/>
                  </a:schemeClr>
                </a:solidFill>
                <a:latin typeface="Consolas" pitchFamily="49" charset="0"/>
                <a:cs typeface="Arial" pitchFamily="34" charset="0"/>
              </a:rPr>
              <a:t> (</a:t>
            </a:r>
            <a:r>
              <a:rPr lang="en-US" sz="1000" dirty="0" err="1" smtClean="0">
                <a:solidFill>
                  <a:schemeClr val="tx1">
                    <a:lumMod val="65000"/>
                    <a:lumOff val="35000"/>
                  </a:schemeClr>
                </a:solidFill>
                <a:latin typeface="Consolas" pitchFamily="49" charset="0"/>
                <a:cs typeface="Arial" pitchFamily="34" charset="0"/>
              </a:rPr>
              <a:t>artistId</a:t>
            </a:r>
            <a:r>
              <a:rPr lang="en-US" sz="1000" dirty="0" smtClean="0">
                <a:solidFill>
                  <a:schemeClr val="tx1">
                    <a:lumMod val="65000"/>
                    <a:lumOff val="35000"/>
                  </a:schemeClr>
                </a:solidFill>
                <a:latin typeface="Consolas" pitchFamily="49" charset="0"/>
                <a:cs typeface="Arial" pitchFamily="34" charset="0"/>
              </a:rPr>
              <a:t>, artist </a:t>
            </a:r>
            <a:r>
              <a:rPr lang="en-US" sz="1000" dirty="0" smtClean="0">
                <a:solidFill>
                  <a:schemeClr val="tx1">
                    <a:lumMod val="65000"/>
                    <a:lumOff val="35000"/>
                  </a:schemeClr>
                </a:solidFill>
                <a:latin typeface="Consolas" pitchFamily="49" charset="0"/>
                <a:cs typeface="Arial" pitchFamily="34" charset="0"/>
              </a:rPr>
              <a:t>) </a:t>
            </a:r>
            <a:r>
              <a:rPr lang="en-US" sz="1000" b="1" dirty="0" smtClean="0">
                <a:solidFill>
                  <a:schemeClr val="tx1">
                    <a:lumMod val="65000"/>
                    <a:lumOff val="35000"/>
                  </a:schemeClr>
                </a:solidFill>
                <a:latin typeface="Consolas" pitchFamily="49" charset="0"/>
                <a:cs typeface="Arial" pitchFamily="34" charset="0"/>
              </a:rPr>
              <a:t>VALUES</a:t>
            </a:r>
            <a:r>
              <a:rPr lang="en-US" sz="1000" dirty="0" smtClean="0">
                <a:solidFill>
                  <a:schemeClr val="tx1">
                    <a:lumMod val="65000"/>
                    <a:lumOff val="35000"/>
                  </a:schemeClr>
                </a:solidFill>
                <a:latin typeface="Consolas" pitchFamily="49" charset="0"/>
                <a:cs typeface="Arial" pitchFamily="34" charset="0"/>
              </a:rPr>
              <a:t> </a:t>
            </a:r>
            <a:r>
              <a:rPr lang="en-US" sz="1000" dirty="0" smtClean="0">
                <a:solidFill>
                  <a:schemeClr val="tx1">
                    <a:lumMod val="65000"/>
                    <a:lumOff val="35000"/>
                  </a:schemeClr>
                </a:solidFill>
                <a:latin typeface="Consolas" pitchFamily="49" charset="0"/>
                <a:cs typeface="Arial" pitchFamily="34" charset="0"/>
              </a:rPr>
              <a:t>(43, </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van </a:t>
            </a:r>
            <a:r>
              <a:rPr lang="en-US" sz="1000" dirty="0" err="1" smtClean="0">
                <a:solidFill>
                  <a:schemeClr val="tx1">
                    <a:lumMod val="65000"/>
                    <a:lumOff val="35000"/>
                  </a:schemeClr>
                </a:solidFill>
                <a:latin typeface="Consolas" pitchFamily="49" charset="0"/>
                <a:cs typeface="Arial" pitchFamily="34" charset="0"/>
              </a:rPr>
              <a:t>goph</a:t>
            </a:r>
            <a:r>
              <a:rPr lang="en-US" sz="1000" dirty="0" smtClean="0">
                <a:solidFill>
                  <a:schemeClr val="tx1">
                    <a:lumMod val="65000"/>
                    <a:lumOff val="35000"/>
                  </a:schemeClr>
                </a:solidFill>
                <a:latin typeface="Consolas" pitchFamily="49" charset="0"/>
                <a:cs typeface="Arial" pitchFamily="34" charset="0"/>
              </a:rPr>
              <a:t>'</a:t>
            </a:r>
            <a:r>
              <a:rPr lang="en-US" sz="1000" dirty="0" smtClean="0">
                <a:solidFill>
                  <a:schemeClr val="tx1">
                    <a:lumMod val="65000"/>
                    <a:lumOff val="35000"/>
                  </a:schemeClr>
                </a:solidFill>
                <a:latin typeface="Consolas" pitchFamily="49" charset="0"/>
                <a:cs typeface="Arial" pitchFamily="34" charset="0"/>
              </a:rPr>
              <a:t>);</a:t>
            </a:r>
            <a:endParaRPr lang="en-US" sz="1000" dirty="0" smtClean="0">
              <a:solidFill>
                <a:schemeClr val="tx1">
                  <a:lumMod val="65000"/>
                  <a:lumOff val="35000"/>
                </a:schemeClr>
              </a:solidFill>
              <a:latin typeface="Consolas" pitchFamily="49" charset="0"/>
              <a:cs typeface="Arial" pitchFamily="34" charset="0"/>
            </a:endParaRPr>
          </a:p>
          <a:p>
            <a:pPr lvl="0">
              <a:spcBef>
                <a:spcPct val="20000"/>
              </a:spcBef>
            </a:pPr>
            <a:endParaRPr kumimoji="0" lang="en-US" sz="1000" i="0" u="none" strike="noStrike" kern="1200" cap="none" spc="0" normalizeH="0" baseline="0" noProof="0" dirty="0" smtClean="0">
              <a:ln>
                <a:noFill/>
              </a:ln>
              <a:solidFill>
                <a:schemeClr val="tx1">
                  <a:lumMod val="65000"/>
                  <a:lumOff val="35000"/>
                </a:schemeClr>
              </a:solidFill>
              <a:effectLst/>
              <a:uLnTx/>
              <a:uFillTx/>
              <a:latin typeface="Consolas" pitchFamily="49"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000" i="0" u="none" strike="noStrike" kern="1200" cap="none" spc="0" normalizeH="0" baseline="0" noProof="0" dirty="0" smtClean="0">
              <a:ln>
                <a:noFill/>
              </a:ln>
              <a:solidFill>
                <a:schemeClr val="tx1">
                  <a:lumMod val="65000"/>
                  <a:lumOff val="35000"/>
                </a:schemeClr>
              </a:solidFill>
              <a:effectLst/>
              <a:uLnTx/>
              <a:uFillTx/>
              <a:latin typeface="Consolas" pitchFamily="49"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Relational technologies include: </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SQL Server </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SQLite</a:t>
            </a:r>
            <a:r>
              <a:rPr lang="en-US" sz="1600" dirty="0" smtClean="0">
                <a:solidFill>
                  <a:schemeClr val="tx1">
                    <a:lumMod val="65000"/>
                    <a:lumOff val="35000"/>
                  </a:schemeClr>
                </a:solidFill>
                <a:latin typeface="Arial" pitchFamily="34" charset="0"/>
                <a:cs typeface="Arial" pitchFamily="34" charset="0"/>
              </a:rPr>
              <a:t>, </a:t>
            </a:r>
            <a:r>
              <a:rPr lang="en-US" sz="1600" dirty="0" err="1" smtClean="0">
                <a:solidFill>
                  <a:schemeClr val="tx1">
                    <a:lumMod val="65000"/>
                    <a:lumOff val="35000"/>
                  </a:schemeClr>
                </a:solidFill>
                <a:latin typeface="Arial" pitchFamily="34" charset="0"/>
                <a:cs typeface="Arial" pitchFamily="34" charset="0"/>
              </a:rPr>
              <a:t>MySQL</a:t>
            </a:r>
            <a:r>
              <a:rPr lang="en-US" sz="1600" dirty="0" smtClean="0">
                <a:solidFill>
                  <a:schemeClr val="tx1">
                    <a:lumMod val="65000"/>
                    <a:lumOff val="35000"/>
                  </a:schemeClr>
                </a:solidFill>
                <a:latin typeface="Arial" pitchFamily="34" charset="0"/>
                <a:cs typeface="Arial" pitchFamily="34" charset="0"/>
              </a:rPr>
              <a:t> </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PostgreSQL</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Oracle Database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IBM DB2</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Non-relational technologies include: </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NoSQL</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Cassandra</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DynamoDB</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Firebase</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MongoDB</a:t>
            </a: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TECHNOLOGIES</a:t>
            </a:r>
            <a:endParaRPr lang="en-US" sz="2500" u="sng" dirty="0">
              <a:solidFill>
                <a:srgbClr val="3366CC"/>
              </a:solidFill>
              <a:latin typeface="Arial Black"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2 - 6</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742950"/>
            <a:ext cx="4800600" cy="3657600"/>
          </a:xfrm>
        </p:spPr>
        <p:txBody>
          <a:bodyPr>
            <a:normAutofit fontScale="77500" lnSpcReduction="20000"/>
          </a:bodyPr>
          <a:lstStyle/>
          <a:p>
            <a:pPr algn="l"/>
            <a:r>
              <a:rPr lang="en-US" sz="2000" b="1" dirty="0" smtClean="0">
                <a:solidFill>
                  <a:schemeClr val="tx1">
                    <a:lumMod val="65000"/>
                    <a:lumOff val="35000"/>
                  </a:schemeClr>
                </a:solidFill>
                <a:latin typeface="Consolas" pitchFamily="49" charset="0"/>
                <a:cs typeface="Arial" pitchFamily="34" charset="0"/>
              </a:rPr>
              <a:t>SELECT </a:t>
            </a:r>
            <a:r>
              <a:rPr lang="en-US" sz="2000" dirty="0" smtClean="0">
                <a:solidFill>
                  <a:schemeClr val="tx1">
                    <a:lumMod val="65000"/>
                    <a:lumOff val="35000"/>
                  </a:schemeClr>
                </a:solidFill>
                <a:latin typeface="Consolas" pitchFamily="49" charset="0"/>
                <a:cs typeface="Arial" pitchFamily="34" charset="0"/>
              </a:rPr>
              <a:t>title</a:t>
            </a:r>
            <a:r>
              <a:rPr lang="en-US" sz="2000" b="1" dirty="0" smtClean="0">
                <a:solidFill>
                  <a:schemeClr val="tx1">
                    <a:lumMod val="65000"/>
                    <a:lumOff val="35000"/>
                  </a:schemeClr>
                </a:solidFill>
                <a:latin typeface="Consolas" pitchFamily="49" charset="0"/>
                <a:cs typeface="Arial" pitchFamily="34" charset="0"/>
              </a:rPr>
              <a:t> FROM </a:t>
            </a:r>
            <a:r>
              <a:rPr lang="en-US" sz="2000" dirty="0" smtClean="0">
                <a:solidFill>
                  <a:schemeClr val="tx1">
                    <a:lumMod val="65000"/>
                    <a:lumOff val="35000"/>
                  </a:schemeClr>
                </a:solidFill>
                <a:latin typeface="Consolas" pitchFamily="49" charset="0"/>
                <a:cs typeface="Arial" pitchFamily="34" charset="0"/>
              </a:rPr>
              <a:t>paintings</a:t>
            </a:r>
            <a:r>
              <a:rPr lang="en-US" sz="2000" b="1" dirty="0" smtClean="0">
                <a:solidFill>
                  <a:schemeClr val="tx1">
                    <a:lumMod val="65000"/>
                    <a:lumOff val="35000"/>
                  </a:schemeClr>
                </a:solidFill>
                <a:latin typeface="Consolas" pitchFamily="49" charset="0"/>
                <a:cs typeface="Arial" pitchFamily="34" charset="0"/>
              </a:rPr>
              <a:t> WHERE </a:t>
            </a:r>
            <a:r>
              <a:rPr lang="en-US" sz="2000" dirty="0" err="1" smtClean="0">
                <a:solidFill>
                  <a:schemeClr val="tx1">
                    <a:lumMod val="65000"/>
                    <a:lumOff val="35000"/>
                  </a:schemeClr>
                </a:solidFill>
                <a:latin typeface="Consolas" pitchFamily="49" charset="0"/>
                <a:cs typeface="Arial" pitchFamily="34" charset="0"/>
              </a:rPr>
              <a:t>paintingId</a:t>
            </a:r>
            <a:r>
              <a:rPr lang="en-US" sz="2000" dirty="0" smtClean="0">
                <a:solidFill>
                  <a:schemeClr val="tx1">
                    <a:lumMod val="65000"/>
                    <a:lumOff val="35000"/>
                  </a:schemeClr>
                </a:solidFill>
                <a:latin typeface="Consolas" pitchFamily="49" charset="0"/>
                <a:cs typeface="Arial" pitchFamily="34" charset="0"/>
              </a:rPr>
              <a:t> = </a:t>
            </a:r>
            <a:r>
              <a:rPr lang="en-US" sz="2000" dirty="0" smtClean="0">
                <a:solidFill>
                  <a:schemeClr val="tx1">
                    <a:lumMod val="65000"/>
                    <a:lumOff val="35000"/>
                  </a:schemeClr>
                </a:solidFill>
                <a:latin typeface="Consolas" pitchFamily="49" charset="0"/>
                <a:cs typeface="Arial" pitchFamily="34" charset="0"/>
              </a:rPr>
              <a:t>400;</a:t>
            </a:r>
          </a:p>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UPDATE </a:t>
            </a:r>
            <a:r>
              <a:rPr lang="en-US" sz="2000" dirty="0" smtClean="0">
                <a:solidFill>
                  <a:schemeClr val="tx1">
                    <a:lumMod val="65000"/>
                    <a:lumOff val="35000"/>
                  </a:schemeClr>
                </a:solidFill>
                <a:latin typeface="Consolas" pitchFamily="49" charset="0"/>
                <a:cs typeface="Arial" pitchFamily="34" charset="0"/>
              </a:rPr>
              <a:t>paintings </a:t>
            </a:r>
            <a:r>
              <a:rPr lang="en-US" sz="2000" b="1" dirty="0" smtClean="0">
                <a:solidFill>
                  <a:schemeClr val="tx1">
                    <a:lumMod val="65000"/>
                    <a:lumOff val="35000"/>
                  </a:schemeClr>
                </a:solidFill>
                <a:latin typeface="Consolas" pitchFamily="49" charset="0"/>
                <a:cs typeface="Arial" pitchFamily="34" charset="0"/>
              </a:rPr>
              <a:t>SET </a:t>
            </a:r>
            <a:r>
              <a:rPr lang="en-US" sz="2000" dirty="0" smtClean="0">
                <a:solidFill>
                  <a:schemeClr val="tx1">
                    <a:lumMod val="65000"/>
                    <a:lumOff val="35000"/>
                  </a:schemeClr>
                </a:solidFill>
                <a:latin typeface="Consolas" pitchFamily="49" charset="0"/>
                <a:cs typeface="Arial" pitchFamily="34" charset="0"/>
              </a:rPr>
              <a:t>title = 'almond blossoms', </a:t>
            </a:r>
            <a:r>
              <a:rPr lang="en-US" sz="2000" b="1" dirty="0" err="1" smtClean="0">
                <a:solidFill>
                  <a:schemeClr val="tx1">
                    <a:lumMod val="65000"/>
                    <a:lumOff val="35000"/>
                  </a:schemeClr>
                </a:solidFill>
                <a:latin typeface="Consolas" pitchFamily="49" charset="0"/>
                <a:cs typeface="Arial" pitchFamily="34" charset="0"/>
              </a:rPr>
              <a:t>artistId</a:t>
            </a:r>
            <a:r>
              <a:rPr lang="en-US" sz="2000" b="1"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Consolas" pitchFamily="49" charset="0"/>
                <a:cs typeface="Arial" pitchFamily="34" charset="0"/>
              </a:rPr>
              <a:t>= 43,</a:t>
            </a:r>
            <a:r>
              <a:rPr lang="en-US" sz="2000" b="1" dirty="0" smtClean="0">
                <a:solidFill>
                  <a:schemeClr val="tx1">
                    <a:lumMod val="65000"/>
                    <a:lumOff val="35000"/>
                  </a:schemeClr>
                </a:solidFill>
                <a:latin typeface="Consolas" pitchFamily="49"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workYear</a:t>
            </a:r>
            <a:r>
              <a:rPr lang="en-US" sz="2000" b="1"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Consolas" pitchFamily="49" charset="0"/>
                <a:cs typeface="Arial" pitchFamily="34" charset="0"/>
              </a:rPr>
              <a:t>1890 </a:t>
            </a:r>
            <a:r>
              <a:rPr lang="en-US" sz="2000" b="1" dirty="0" smtClean="0">
                <a:solidFill>
                  <a:schemeClr val="tx1">
                    <a:lumMod val="65000"/>
                    <a:lumOff val="35000"/>
                  </a:schemeClr>
                </a:solidFill>
                <a:latin typeface="Consolas" pitchFamily="49" charset="0"/>
                <a:cs typeface="Arial" pitchFamily="34" charset="0"/>
              </a:rPr>
              <a:t>WHERE </a:t>
            </a:r>
            <a:r>
              <a:rPr lang="en-US" sz="2000" dirty="0" err="1" smtClean="0">
                <a:solidFill>
                  <a:schemeClr val="tx1">
                    <a:lumMod val="65000"/>
                    <a:lumOff val="35000"/>
                  </a:schemeClr>
                </a:solidFill>
                <a:latin typeface="Consolas" pitchFamily="49" charset="0"/>
                <a:cs typeface="Arial" pitchFamily="34" charset="0"/>
              </a:rPr>
              <a:t>paintingId</a:t>
            </a:r>
            <a:r>
              <a:rPr lang="en-US" sz="2000" dirty="0" smtClean="0">
                <a:solidFill>
                  <a:schemeClr val="tx1">
                    <a:lumMod val="65000"/>
                    <a:lumOff val="35000"/>
                  </a:schemeClr>
                </a:solidFill>
                <a:latin typeface="Consolas" pitchFamily="49" charset="0"/>
                <a:cs typeface="Arial" pitchFamily="34" charset="0"/>
              </a:rPr>
              <a:t> = 400</a:t>
            </a:r>
            <a:r>
              <a:rPr lang="en-US" sz="2000" dirty="0" smtClean="0">
                <a:solidFill>
                  <a:schemeClr val="tx1">
                    <a:lumMod val="65000"/>
                    <a:lumOff val="35000"/>
                  </a:schemeClr>
                </a:solidFill>
                <a:latin typeface="Consolas" pitchFamily="49" charset="0"/>
                <a:cs typeface="Arial" pitchFamily="34" charset="0"/>
              </a:rPr>
              <a:t>;</a:t>
            </a:r>
          </a:p>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DELETE</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FROM</a:t>
            </a:r>
            <a:r>
              <a:rPr lang="en-US" sz="2000" dirty="0" smtClean="0">
                <a:solidFill>
                  <a:schemeClr val="tx1">
                    <a:lumMod val="65000"/>
                    <a:lumOff val="35000"/>
                  </a:schemeClr>
                </a:solidFill>
                <a:latin typeface="Consolas" pitchFamily="49" charset="0"/>
                <a:cs typeface="Arial" pitchFamily="34" charset="0"/>
              </a:rPr>
              <a:t> paintings </a:t>
            </a:r>
            <a:r>
              <a:rPr lang="en-US" sz="2000" b="1" dirty="0" smtClean="0">
                <a:solidFill>
                  <a:schemeClr val="tx1">
                    <a:lumMod val="65000"/>
                    <a:lumOff val="35000"/>
                  </a:schemeClr>
                </a:solidFill>
                <a:latin typeface="Consolas" pitchFamily="49" charset="0"/>
                <a:cs typeface="Arial" pitchFamily="34" charset="0"/>
              </a:rPr>
              <a:t>WHERE</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paintingId</a:t>
            </a:r>
            <a:r>
              <a:rPr lang="en-US" sz="2000" dirty="0" smtClean="0">
                <a:solidFill>
                  <a:schemeClr val="tx1">
                    <a:lumMod val="65000"/>
                    <a:lumOff val="35000"/>
                  </a:schemeClr>
                </a:solidFill>
                <a:latin typeface="Consolas" pitchFamily="49" charset="0"/>
                <a:cs typeface="Arial" pitchFamily="34" charset="0"/>
              </a:rPr>
              <a:t> = 345</a:t>
            </a:r>
            <a:r>
              <a:rPr lang="en-US" sz="2000" dirty="0" smtClean="0">
                <a:solidFill>
                  <a:schemeClr val="tx1">
                    <a:lumMod val="65000"/>
                    <a:lumOff val="35000"/>
                  </a:schemeClr>
                </a:solidFill>
                <a:latin typeface="Consolas" pitchFamily="49" charset="0"/>
                <a:cs typeface="Arial" pitchFamily="34" charset="0"/>
              </a:rPr>
              <a:t>;</a:t>
            </a:r>
          </a:p>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SELECT</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COUNT</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FROM</a:t>
            </a:r>
            <a:r>
              <a:rPr lang="en-US" sz="2000" dirty="0" smtClean="0">
                <a:solidFill>
                  <a:schemeClr val="tx1">
                    <a:lumMod val="65000"/>
                    <a:lumOff val="35000"/>
                  </a:schemeClr>
                </a:solidFill>
                <a:latin typeface="Consolas" pitchFamily="49" charset="0"/>
                <a:cs typeface="Arial" pitchFamily="34" charset="0"/>
              </a:rPr>
              <a:t> paintings </a:t>
            </a:r>
            <a:r>
              <a:rPr lang="en-US" sz="2000" b="1" dirty="0" smtClean="0">
                <a:solidFill>
                  <a:schemeClr val="tx1">
                    <a:lumMod val="65000"/>
                    <a:lumOff val="35000"/>
                  </a:schemeClr>
                </a:solidFill>
                <a:latin typeface="Consolas" pitchFamily="49" charset="0"/>
                <a:cs typeface="Arial" pitchFamily="34" charset="0"/>
              </a:rPr>
              <a:t>WHERE</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artistId</a:t>
            </a:r>
            <a:r>
              <a:rPr lang="en-US" sz="2000" dirty="0" smtClean="0">
                <a:solidFill>
                  <a:schemeClr val="tx1">
                    <a:lumMod val="65000"/>
                    <a:lumOff val="35000"/>
                  </a:schemeClr>
                </a:solidFill>
                <a:latin typeface="Consolas" pitchFamily="49" charset="0"/>
                <a:cs typeface="Arial" pitchFamily="34" charset="0"/>
              </a:rPr>
              <a:t> = 43</a:t>
            </a:r>
            <a:r>
              <a:rPr lang="en-US" sz="2000" dirty="0" smtClean="0">
                <a:solidFill>
                  <a:schemeClr val="tx1">
                    <a:lumMod val="65000"/>
                    <a:lumOff val="35000"/>
                  </a:schemeClr>
                </a:solidFill>
                <a:latin typeface="Consolas" pitchFamily="49" charset="0"/>
                <a:cs typeface="Arial" pitchFamily="34" charset="0"/>
              </a:rPr>
              <a:t>;</a:t>
            </a:r>
          </a:p>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SELECT COUNT(*) AS </a:t>
            </a:r>
            <a:r>
              <a:rPr lang="en-US" sz="2000" dirty="0" smtClean="0">
                <a:solidFill>
                  <a:schemeClr val="tx1">
                    <a:lumMod val="65000"/>
                    <a:lumOff val="35000"/>
                  </a:schemeClr>
                </a:solidFill>
                <a:latin typeface="Consolas" pitchFamily="49" charset="0"/>
                <a:cs typeface="Arial" pitchFamily="34" charset="0"/>
              </a:rPr>
              <a:t>qty, </a:t>
            </a:r>
            <a:r>
              <a:rPr lang="en-US" sz="2000" dirty="0" err="1" smtClean="0">
                <a:solidFill>
                  <a:schemeClr val="tx1">
                    <a:lumMod val="65000"/>
                    <a:lumOff val="35000"/>
                  </a:schemeClr>
                </a:solidFill>
                <a:latin typeface="Consolas" pitchFamily="49" charset="0"/>
                <a:cs typeface="Arial" pitchFamily="34" charset="0"/>
              </a:rPr>
              <a:t>artistId</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FROM</a:t>
            </a:r>
            <a:r>
              <a:rPr lang="en-US" sz="2000" dirty="0" smtClean="0">
                <a:solidFill>
                  <a:schemeClr val="tx1">
                    <a:lumMod val="65000"/>
                    <a:lumOff val="35000"/>
                  </a:schemeClr>
                </a:solidFill>
                <a:latin typeface="Consolas" pitchFamily="49" charset="0"/>
                <a:cs typeface="Arial" pitchFamily="34" charset="0"/>
              </a:rPr>
              <a:t> paintings </a:t>
            </a:r>
            <a:r>
              <a:rPr lang="en-US" sz="2000" b="1" dirty="0" smtClean="0">
                <a:solidFill>
                  <a:schemeClr val="tx1">
                    <a:lumMod val="65000"/>
                    <a:lumOff val="35000"/>
                  </a:schemeClr>
                </a:solidFill>
                <a:latin typeface="Consolas" pitchFamily="49" charset="0"/>
                <a:cs typeface="Arial" pitchFamily="34" charset="0"/>
              </a:rPr>
              <a:t>GROUP </a:t>
            </a:r>
            <a:r>
              <a:rPr lang="en-US" sz="2000" b="1" dirty="0" smtClean="0">
                <a:solidFill>
                  <a:schemeClr val="tx1">
                    <a:lumMod val="65000"/>
                    <a:lumOff val="35000"/>
                  </a:schemeClr>
                </a:solidFill>
                <a:latin typeface="Consolas" pitchFamily="49" charset="0"/>
                <a:cs typeface="Arial" pitchFamily="34" charset="0"/>
              </a:rPr>
              <a:t>BY </a:t>
            </a:r>
            <a:r>
              <a:rPr lang="en-US" sz="2000" dirty="0" err="1" smtClean="0">
                <a:solidFill>
                  <a:schemeClr val="tx1">
                    <a:lumMod val="65000"/>
                    <a:lumOff val="35000"/>
                  </a:schemeClr>
                </a:solidFill>
                <a:latin typeface="Consolas" pitchFamily="49" charset="0"/>
                <a:cs typeface="Arial" pitchFamily="34" charset="0"/>
              </a:rPr>
              <a:t>artistId</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ORDER</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BY</a:t>
            </a:r>
            <a:r>
              <a:rPr lang="en-US" sz="2000" dirty="0" smtClean="0">
                <a:solidFill>
                  <a:schemeClr val="tx1">
                    <a:lumMod val="65000"/>
                    <a:lumOff val="35000"/>
                  </a:schemeClr>
                </a:solidFill>
                <a:latin typeface="Consolas" pitchFamily="49" charset="0"/>
                <a:cs typeface="Arial" pitchFamily="34" charset="0"/>
              </a:rPr>
              <a:t> qty </a:t>
            </a:r>
            <a:r>
              <a:rPr lang="en-US" sz="2000" b="1" dirty="0" smtClean="0">
                <a:solidFill>
                  <a:schemeClr val="tx1">
                    <a:lumMod val="65000"/>
                    <a:lumOff val="35000"/>
                  </a:schemeClr>
                </a:solidFill>
                <a:latin typeface="Consolas" pitchFamily="49" charset="0"/>
                <a:cs typeface="Arial" pitchFamily="34" charset="0"/>
              </a:rPr>
              <a:t>DESC</a:t>
            </a:r>
            <a:r>
              <a:rPr lang="en-US" sz="2000" dirty="0" smtClean="0">
                <a:solidFill>
                  <a:schemeClr val="tx1">
                    <a:lumMod val="65000"/>
                    <a:lumOff val="35000"/>
                  </a:schemeClr>
                </a:solidFill>
                <a:latin typeface="Consolas" pitchFamily="49" charset="0"/>
                <a:cs typeface="Arial" pitchFamily="34" charset="0"/>
              </a:rPr>
              <a:t>;</a:t>
            </a:r>
            <a:endParaRPr lang="en-US" sz="2000" dirty="0" smtClean="0">
              <a:solidFill>
                <a:schemeClr val="tx1">
                  <a:lumMod val="65000"/>
                  <a:lumOff val="35000"/>
                </a:schemeClr>
              </a:solidFill>
              <a:latin typeface="Consolas" pitchFamily="49" charset="0"/>
              <a:cs typeface="Arial" pitchFamily="34" charset="0"/>
            </a:endParaRPr>
          </a:p>
          <a:p>
            <a:pPr algn="l"/>
            <a:endParaRPr lang="en-US" sz="2000" b="1" dirty="0" smtClean="0">
              <a:solidFill>
                <a:schemeClr val="tx1">
                  <a:lumMod val="65000"/>
                  <a:lumOff val="35000"/>
                </a:schemeClr>
              </a:solidFill>
              <a:latin typeface="Consolas" pitchFamily="49" charset="0"/>
              <a:cs typeface="Arial" pitchFamily="34" charset="0"/>
            </a:endParaRPr>
          </a:p>
          <a:p>
            <a:pPr algn="l"/>
            <a:endParaRPr lang="en-US" sz="2000" dirty="0" smtClean="0">
              <a:solidFill>
                <a:schemeClr val="tx1">
                  <a:lumMod val="65000"/>
                  <a:lumOff val="35000"/>
                </a:schemeClr>
              </a:solidFill>
              <a:latin typeface="Consolas" pitchFamily="49" charset="0"/>
              <a:cs typeface="Arial" pitchFamily="34" charset="0"/>
            </a:endParaRPr>
          </a:p>
        </p:txBody>
      </p:sp>
      <p:pic>
        <p:nvPicPr>
          <p:cNvPr id="2052" name="Picture 4"/>
          <p:cNvPicPr>
            <a:picLocks noChangeAspect="1" noChangeArrowheads="1"/>
          </p:cNvPicPr>
          <p:nvPr/>
        </p:nvPicPr>
        <p:blipFill>
          <a:blip r:embed="rId2" cstate="print"/>
          <a:srcRect/>
          <a:stretch>
            <a:fillRect/>
          </a:stretch>
        </p:blipFill>
        <p:spPr bwMode="auto">
          <a:xfrm>
            <a:off x="5867400" y="3028950"/>
            <a:ext cx="2933700" cy="1600200"/>
          </a:xfrm>
          <a:prstGeom prst="rect">
            <a:avLst/>
          </a:prstGeom>
          <a:noFill/>
          <a:ln w="9525">
            <a:noFill/>
            <a:miter lim="800000"/>
            <a:headEnd/>
            <a:tailEnd/>
          </a:ln>
        </p:spPr>
      </p:pic>
      <p:cxnSp>
        <p:nvCxnSpPr>
          <p:cNvPr id="10" name="Straight Arrow Connector 9"/>
          <p:cNvCxnSpPr/>
          <p:nvPr/>
        </p:nvCxnSpPr>
        <p:spPr>
          <a:xfrm>
            <a:off x="4876800" y="3790950"/>
            <a:ext cx="762000" cy="0"/>
          </a:xfrm>
          <a:prstGeom prst="straightConnector1">
            <a:avLst/>
          </a:prstGeom>
          <a:ln w="50800">
            <a:solidFill>
              <a:srgbClr val="3366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7</a:t>
            </a:r>
            <a:endParaRPr lang="en-US" sz="2500" u="sng" dirty="0">
              <a:solidFill>
                <a:srgbClr val="3366CC"/>
              </a:solidFill>
              <a:latin typeface="Arial Black" pitchFamily="34" charset="0"/>
            </a:endParaRPr>
          </a:p>
        </p:txBody>
      </p:sp>
      <p:sp>
        <p:nvSpPr>
          <p:cNvPr id="3" name="Subtitle 2"/>
          <p:cNvSpPr>
            <a:spLocks noGrp="1"/>
          </p:cNvSpPr>
          <p:nvPr>
            <p:ph type="subTitle" idx="1"/>
          </p:nvPr>
        </p:nvSpPr>
        <p:spPr>
          <a:xfrm>
            <a:off x="304800" y="742950"/>
            <a:ext cx="8458200" cy="1447800"/>
          </a:xfrm>
        </p:spPr>
        <p:txBody>
          <a:bodyPr>
            <a:normAutofit/>
          </a:bodyPr>
          <a:lstStyle/>
          <a:p>
            <a:pPr algn="l"/>
            <a:endParaRPr lang="en-US" sz="2000" b="1"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SELECT </a:t>
            </a:r>
            <a:r>
              <a:rPr lang="en-US" sz="2000" dirty="0" err="1" smtClean="0">
                <a:solidFill>
                  <a:schemeClr val="tx1">
                    <a:lumMod val="65000"/>
                    <a:lumOff val="35000"/>
                  </a:schemeClr>
                </a:solidFill>
                <a:latin typeface="Consolas" pitchFamily="49" charset="0"/>
                <a:cs typeface="Arial" pitchFamily="34" charset="0"/>
              </a:rPr>
              <a:t>paintingId</a:t>
            </a:r>
            <a:r>
              <a:rPr lang="en-US" sz="2000" dirty="0" smtClean="0">
                <a:solidFill>
                  <a:schemeClr val="tx1">
                    <a:lumMod val="65000"/>
                    <a:lumOff val="35000"/>
                  </a:schemeClr>
                </a:solidFill>
                <a:latin typeface="Consolas" pitchFamily="49" charset="0"/>
                <a:cs typeface="Arial" pitchFamily="34" charset="0"/>
              </a:rPr>
              <a:t>, title </a:t>
            </a:r>
            <a:r>
              <a:rPr lang="en-US" sz="2000" b="1" dirty="0" smtClean="0">
                <a:solidFill>
                  <a:schemeClr val="tx1">
                    <a:lumMod val="65000"/>
                    <a:lumOff val="35000"/>
                  </a:schemeClr>
                </a:solidFill>
                <a:latin typeface="Consolas" pitchFamily="49" charset="0"/>
                <a:cs typeface="Arial" pitchFamily="34" charset="0"/>
              </a:rPr>
              <a:t>FROM </a:t>
            </a:r>
            <a:r>
              <a:rPr lang="en-US" sz="2000" dirty="0" smtClean="0">
                <a:solidFill>
                  <a:schemeClr val="tx1">
                    <a:lumMod val="65000"/>
                    <a:lumOff val="35000"/>
                  </a:schemeClr>
                </a:solidFill>
                <a:latin typeface="Consolas" pitchFamily="49" charset="0"/>
                <a:cs typeface="Arial" pitchFamily="34" charset="0"/>
              </a:rPr>
              <a:t>paintings</a:t>
            </a:r>
            <a:r>
              <a:rPr lang="en-US" sz="2000" b="1" dirty="0" smtClean="0">
                <a:solidFill>
                  <a:schemeClr val="tx1">
                    <a:lumMod val="65000"/>
                    <a:lumOff val="35000"/>
                  </a:schemeClr>
                </a:solidFill>
                <a:latin typeface="Consolas" pitchFamily="49" charset="0"/>
                <a:cs typeface="Arial" pitchFamily="34" charset="0"/>
              </a:rPr>
              <a:t> WHERE </a:t>
            </a:r>
            <a:r>
              <a:rPr lang="en-US" sz="2000" dirty="0" err="1" smtClean="0">
                <a:solidFill>
                  <a:schemeClr val="tx1">
                    <a:lumMod val="65000"/>
                    <a:lumOff val="35000"/>
                  </a:schemeClr>
                </a:solidFill>
                <a:latin typeface="Consolas" pitchFamily="49" charset="0"/>
                <a:cs typeface="Arial" pitchFamily="34" charset="0"/>
              </a:rPr>
              <a:t>workYear</a:t>
            </a:r>
            <a:r>
              <a:rPr lang="en-US" sz="2000" dirty="0" smtClean="0">
                <a:solidFill>
                  <a:schemeClr val="tx1">
                    <a:lumMod val="65000"/>
                    <a:lumOff val="35000"/>
                  </a:schemeClr>
                </a:solidFill>
                <a:latin typeface="Consolas" pitchFamily="49" charset="0"/>
                <a:cs typeface="Arial" pitchFamily="34" charset="0"/>
              </a:rPr>
              <a:t> &gt; 1600 </a:t>
            </a:r>
            <a:r>
              <a:rPr lang="en-US" sz="2000" b="1" dirty="0" smtClean="0">
                <a:solidFill>
                  <a:schemeClr val="tx1">
                    <a:lumMod val="65000"/>
                    <a:lumOff val="35000"/>
                  </a:schemeClr>
                </a:solidFill>
                <a:latin typeface="Consolas" pitchFamily="49" charset="0"/>
                <a:cs typeface="Arial" pitchFamily="34" charset="0"/>
              </a:rPr>
              <a:t>ORDER BY </a:t>
            </a:r>
            <a:r>
              <a:rPr lang="en-US" sz="2000" dirty="0" err="1" smtClean="0">
                <a:solidFill>
                  <a:schemeClr val="tx1">
                    <a:lumMod val="65000"/>
                    <a:lumOff val="35000"/>
                  </a:schemeClr>
                </a:solidFill>
                <a:latin typeface="Consolas" pitchFamily="49" charset="0"/>
                <a:cs typeface="Arial" pitchFamily="34" charset="0"/>
              </a:rPr>
              <a:t>workYear</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ASC;</a:t>
            </a:r>
            <a:endParaRPr lang="en-US" sz="2000" b="1" dirty="0" smtClean="0">
              <a:solidFill>
                <a:schemeClr val="tx1">
                  <a:lumMod val="65000"/>
                  <a:lumOff val="35000"/>
                </a:schemeClr>
              </a:solidFill>
              <a:latin typeface="Consolas" pitchFamily="49" charset="0"/>
              <a:cs typeface="Arial" pitchFamily="34" charset="0"/>
            </a:endParaRPr>
          </a:p>
          <a:p>
            <a:pPr algn="l"/>
            <a:endParaRPr lang="en-US" sz="2000" dirty="0" smtClean="0">
              <a:solidFill>
                <a:schemeClr val="tx1">
                  <a:lumMod val="65000"/>
                  <a:lumOff val="35000"/>
                </a:schemeClr>
              </a:solidFill>
              <a:latin typeface="Consolas" pitchFamily="49"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2209800" y="2419350"/>
            <a:ext cx="4792504" cy="22098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8</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742950"/>
            <a:ext cx="8458200" cy="1676400"/>
          </a:xfrm>
        </p:spPr>
        <p:txBody>
          <a:bodyPr>
            <a:normAutofit/>
          </a:bodyPr>
          <a:lstStyle/>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SELECT</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artists.artist</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FROM</a:t>
            </a:r>
            <a:r>
              <a:rPr lang="en-US" sz="2000" dirty="0" smtClean="0">
                <a:solidFill>
                  <a:schemeClr val="tx1">
                    <a:lumMod val="65000"/>
                    <a:lumOff val="35000"/>
                  </a:schemeClr>
                </a:solidFill>
                <a:latin typeface="Consolas" pitchFamily="49" charset="0"/>
                <a:cs typeface="Arial" pitchFamily="34" charset="0"/>
              </a:rPr>
              <a:t> paintings </a:t>
            </a:r>
            <a:r>
              <a:rPr lang="en-US" sz="2000" b="1" dirty="0" smtClean="0">
                <a:solidFill>
                  <a:schemeClr val="tx1">
                    <a:lumMod val="65000"/>
                    <a:lumOff val="35000"/>
                  </a:schemeClr>
                </a:solidFill>
                <a:latin typeface="Consolas" pitchFamily="49" charset="0"/>
                <a:cs typeface="Arial" pitchFamily="34" charset="0"/>
              </a:rPr>
              <a:t>LEFT </a:t>
            </a:r>
            <a:r>
              <a:rPr lang="en-US" sz="2000" b="1" dirty="0" smtClean="0">
                <a:solidFill>
                  <a:schemeClr val="tx1">
                    <a:lumMod val="65000"/>
                    <a:lumOff val="35000"/>
                  </a:schemeClr>
                </a:solidFill>
                <a:latin typeface="Consolas" pitchFamily="49" charset="0"/>
                <a:cs typeface="Arial" pitchFamily="34" charset="0"/>
              </a:rPr>
              <a:t>JOIN </a:t>
            </a:r>
            <a:r>
              <a:rPr lang="en-US" sz="2000" dirty="0" smtClean="0">
                <a:solidFill>
                  <a:schemeClr val="tx1">
                    <a:lumMod val="65000"/>
                    <a:lumOff val="35000"/>
                  </a:schemeClr>
                </a:solidFill>
                <a:latin typeface="Consolas" pitchFamily="49" charset="0"/>
                <a:cs typeface="Arial" pitchFamily="34" charset="0"/>
              </a:rPr>
              <a:t>artists </a:t>
            </a:r>
            <a:r>
              <a:rPr lang="en-US" sz="2000" b="1" dirty="0" smtClean="0">
                <a:solidFill>
                  <a:schemeClr val="tx1">
                    <a:lumMod val="65000"/>
                    <a:lumOff val="35000"/>
                  </a:schemeClr>
                </a:solidFill>
                <a:latin typeface="Consolas" pitchFamily="49" charset="0"/>
                <a:cs typeface="Arial" pitchFamily="34" charset="0"/>
              </a:rPr>
              <a:t>ON</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paintings.artistId</a:t>
            </a:r>
            <a:r>
              <a:rPr lang="en-US" sz="2000"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artists.artistId</a:t>
            </a:r>
            <a:r>
              <a:rPr lang="en-US" sz="2000" dirty="0" smtClean="0">
                <a:solidFill>
                  <a:schemeClr val="tx1">
                    <a:lumMod val="65000"/>
                    <a:lumOff val="35000"/>
                  </a:schemeClr>
                </a:solidFill>
                <a:latin typeface="Consolas" pitchFamily="49" charset="0"/>
                <a:cs typeface="Arial" pitchFamily="34" charset="0"/>
              </a:rPr>
              <a:t> </a:t>
            </a:r>
            <a:r>
              <a:rPr lang="en-US" sz="2000" b="1" dirty="0" smtClean="0">
                <a:solidFill>
                  <a:schemeClr val="tx1">
                    <a:lumMod val="65000"/>
                    <a:lumOff val="35000"/>
                  </a:schemeClr>
                </a:solidFill>
                <a:latin typeface="Consolas" pitchFamily="49" charset="0"/>
                <a:cs typeface="Arial" pitchFamily="34" charset="0"/>
              </a:rPr>
              <a:t>WHERE</a:t>
            </a:r>
            <a:r>
              <a:rPr lang="en-US" sz="2000" dirty="0" smtClean="0">
                <a:solidFill>
                  <a:schemeClr val="tx1">
                    <a:lumMod val="65000"/>
                    <a:lumOff val="35000"/>
                  </a:schemeClr>
                </a:solidFill>
                <a:latin typeface="Consolas" pitchFamily="49" charset="0"/>
                <a:cs typeface="Arial" pitchFamily="34" charset="0"/>
              </a:rPr>
              <a:t> </a:t>
            </a:r>
            <a:r>
              <a:rPr lang="en-US" sz="2000" dirty="0" err="1" smtClean="0">
                <a:solidFill>
                  <a:schemeClr val="tx1">
                    <a:lumMod val="65000"/>
                    <a:lumOff val="35000"/>
                  </a:schemeClr>
                </a:solidFill>
                <a:latin typeface="Consolas" pitchFamily="49" charset="0"/>
                <a:cs typeface="Arial" pitchFamily="34" charset="0"/>
              </a:rPr>
              <a:t>paintings.title</a:t>
            </a:r>
            <a:r>
              <a:rPr lang="en-US" sz="2000" dirty="0" smtClean="0">
                <a:solidFill>
                  <a:schemeClr val="tx1">
                    <a:lumMod val="65000"/>
                    <a:lumOff val="35000"/>
                  </a:schemeClr>
                </a:solidFill>
                <a:latin typeface="Consolas" pitchFamily="49" charset="0"/>
                <a:cs typeface="Arial" pitchFamily="34" charset="0"/>
              </a:rPr>
              <a:t> = 'starry night';</a:t>
            </a:r>
          </a:p>
          <a:p>
            <a:pPr algn="l"/>
            <a:endParaRPr lang="en-US" sz="2000" dirty="0" smtClean="0">
              <a:solidFill>
                <a:schemeClr val="tx1">
                  <a:lumMod val="65000"/>
                  <a:lumOff val="35000"/>
                </a:schemeClr>
              </a:solidFill>
              <a:latin typeface="Consolas" pitchFamily="49" charset="0"/>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438400" y="2419350"/>
            <a:ext cx="3810000" cy="1483702"/>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9</a:t>
            </a:r>
            <a:endParaRPr lang="en-US" sz="2500" u="sng" dirty="0">
              <a:solidFill>
                <a:srgbClr val="3366CC"/>
              </a:solidFill>
              <a:latin typeface="Arial Black" pitchFamily="34" charset="0"/>
            </a:endParaRPr>
          </a:p>
        </p:txBody>
      </p:sp>
      <p:sp>
        <p:nvSpPr>
          <p:cNvPr id="10" name="Subtitle 2"/>
          <p:cNvSpPr>
            <a:spLocks noGrp="1"/>
          </p:cNvSpPr>
          <p:nvPr>
            <p:ph type="subTitle" idx="1"/>
          </p:nvPr>
        </p:nvSpPr>
        <p:spPr>
          <a:xfrm>
            <a:off x="457200" y="742950"/>
            <a:ext cx="4800600" cy="2895600"/>
          </a:xfrm>
        </p:spPr>
        <p:txBody>
          <a:bodyPr>
            <a:normAutofit fontScale="92500" lnSpcReduction="20000"/>
          </a:bodyPr>
          <a:lstStyle/>
          <a:p>
            <a:pPr algn="l"/>
            <a:endParaRPr lang="en-US" sz="2000" dirty="0" smtClean="0">
              <a:solidFill>
                <a:schemeClr val="tx1">
                  <a:lumMod val="65000"/>
                  <a:lumOff val="35000"/>
                </a:schemeClr>
              </a:solidFill>
              <a:latin typeface="Consolas" pitchFamily="49" charset="0"/>
              <a:cs typeface="Arial" pitchFamily="34" charset="0"/>
            </a:endParaRPr>
          </a:p>
          <a:p>
            <a:pPr algn="l"/>
            <a:r>
              <a:rPr lang="en-US" sz="2000" b="1" dirty="0" err="1" smtClean="0">
                <a:solidFill>
                  <a:schemeClr val="tx1">
                    <a:lumMod val="65000"/>
                    <a:lumOff val="35000"/>
                  </a:schemeClr>
                </a:solidFill>
                <a:latin typeface="Consolas" pitchFamily="49" charset="0"/>
                <a:cs typeface="Arial" pitchFamily="34" charset="0"/>
              </a:rPr>
              <a:t>db.inventory.insertOne</a:t>
            </a:r>
            <a:r>
              <a:rPr lang="en-US" sz="2000" b="1" dirty="0" smtClean="0">
                <a:solidFill>
                  <a:schemeClr val="tx1">
                    <a:lumMod val="65000"/>
                    <a:lumOff val="35000"/>
                  </a:schemeClr>
                </a:solidFill>
                <a:latin typeface="Consolas" pitchFamily="49" charset="0"/>
                <a:cs typeface="Arial" pitchFamily="34" charset="0"/>
              </a:rPr>
              <a:t>({</a:t>
            </a:r>
          </a:p>
          <a:p>
            <a:pPr algn="l"/>
            <a:r>
              <a:rPr lang="en-US" sz="2000" b="1" dirty="0" smtClean="0">
                <a:solidFill>
                  <a:schemeClr val="tx1">
                    <a:lumMod val="65000"/>
                    <a:lumOff val="35000"/>
                  </a:schemeClr>
                </a:solidFill>
                <a:latin typeface="Consolas" pitchFamily="49" charset="0"/>
                <a:cs typeface="Arial" pitchFamily="34" charset="0"/>
              </a:rPr>
              <a:t>	_id: 7,</a:t>
            </a:r>
          </a:p>
          <a:p>
            <a:pPr algn="l"/>
            <a:r>
              <a:rPr lang="en-US" sz="2000" b="1" dirty="0" smtClean="0">
                <a:solidFill>
                  <a:schemeClr val="tx1">
                    <a:lumMod val="65000"/>
                    <a:lumOff val="35000"/>
                  </a:schemeClr>
                </a:solidFill>
                <a:latin typeface="Consolas" pitchFamily="49"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sku</a:t>
            </a:r>
            <a:r>
              <a:rPr lang="en-US" sz="2000" b="1" dirty="0" smtClean="0">
                <a:solidFill>
                  <a:schemeClr val="tx1">
                    <a:lumMod val="65000"/>
                    <a:lumOff val="35000"/>
                  </a:schemeClr>
                </a:solidFill>
                <a:latin typeface="Consolas" pitchFamily="49" charset="0"/>
                <a:cs typeface="Arial" pitchFamily="34" charset="0"/>
              </a:rPr>
              <a:t>: ‘pecans’,</a:t>
            </a:r>
          </a:p>
          <a:p>
            <a:pPr algn="l"/>
            <a:r>
              <a:rPr lang="en-US" sz="2000" b="1" dirty="0" smtClean="0">
                <a:solidFill>
                  <a:schemeClr val="tx1">
                    <a:lumMod val="65000"/>
                    <a:lumOff val="35000"/>
                  </a:schemeClr>
                </a:solidFill>
                <a:latin typeface="Consolas" pitchFamily="49" charset="0"/>
                <a:cs typeface="Arial" pitchFamily="34" charset="0"/>
              </a:rPr>
              <a:t>	description: ‘product 5’,</a:t>
            </a:r>
          </a:p>
          <a:p>
            <a:pPr algn="l"/>
            <a:r>
              <a:rPr lang="en-US" sz="2000" b="1" dirty="0" smtClean="0">
                <a:solidFill>
                  <a:schemeClr val="tx1">
                    <a:lumMod val="65000"/>
                    <a:lumOff val="35000"/>
                  </a:schemeClr>
                </a:solidFill>
                <a:latin typeface="Consolas" pitchFamily="49"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instock</a:t>
            </a:r>
            <a:r>
              <a:rPr lang="en-US" sz="2000" b="1" dirty="0" smtClean="0">
                <a:solidFill>
                  <a:schemeClr val="tx1">
                    <a:lumMod val="65000"/>
                    <a:lumOff val="35000"/>
                  </a:schemeClr>
                </a:solidFill>
                <a:latin typeface="Consolas" pitchFamily="49" charset="0"/>
                <a:cs typeface="Arial" pitchFamily="34" charset="0"/>
              </a:rPr>
              <a:t>: 155</a:t>
            </a:r>
            <a:endParaRPr lang="en-US" sz="2000" b="1" dirty="0" smtClean="0">
              <a:solidFill>
                <a:schemeClr val="tx1">
                  <a:lumMod val="65000"/>
                  <a:lumOff val="35000"/>
                </a:schemeClr>
              </a:solidFill>
              <a:latin typeface="Consolas" pitchFamily="49" charset="0"/>
              <a:cs typeface="Arial" pitchFamily="34" charset="0"/>
            </a:endParaRPr>
          </a:p>
          <a:p>
            <a:pPr algn="l"/>
            <a:r>
              <a:rPr lang="en-US" sz="2000" b="1" dirty="0" smtClean="0">
                <a:solidFill>
                  <a:schemeClr val="tx1">
                    <a:lumMod val="65000"/>
                    <a:lumOff val="35000"/>
                  </a:schemeClr>
                </a:solidFill>
                <a:latin typeface="Consolas" pitchFamily="49" charset="0"/>
                <a:cs typeface="Arial" pitchFamily="34" charset="0"/>
              </a:rPr>
              <a:t>})</a:t>
            </a:r>
          </a:p>
          <a:p>
            <a:pPr algn="l"/>
            <a:endParaRPr lang="en-US" sz="2000" b="1" dirty="0" smtClean="0">
              <a:solidFill>
                <a:schemeClr val="tx1">
                  <a:lumMod val="65000"/>
                  <a:lumOff val="35000"/>
                </a:schemeClr>
              </a:solidFill>
              <a:latin typeface="Consolas" pitchFamily="49" charset="0"/>
              <a:cs typeface="Arial" pitchFamily="34" charset="0"/>
            </a:endParaRPr>
          </a:p>
          <a:p>
            <a:pPr algn="l"/>
            <a:r>
              <a:rPr lang="en-US" sz="2000" b="1" dirty="0" smtClean="0">
                <a:solidFill>
                  <a:srgbClr val="009900"/>
                </a:solidFill>
                <a:latin typeface="Consolas" pitchFamily="49" charset="0"/>
                <a:cs typeface="Arial" pitchFamily="34" charset="0"/>
              </a:rPr>
              <a:t>//might not work on </a:t>
            </a:r>
            <a:r>
              <a:rPr lang="en-US" sz="2000" b="1" dirty="0" smtClean="0">
                <a:solidFill>
                  <a:srgbClr val="009900"/>
                </a:solidFill>
                <a:latin typeface="Consolas" pitchFamily="49" charset="0"/>
                <a:cs typeface="Arial" pitchFamily="34" charset="0"/>
              </a:rPr>
              <a:t>fiddle, might have to insert manually</a:t>
            </a:r>
            <a:endParaRPr lang="en-US" sz="2000" b="1" dirty="0" smtClean="0">
              <a:solidFill>
                <a:srgbClr val="009900"/>
              </a:solidFill>
              <a:latin typeface="Consolas" pitchFamily="49" charset="0"/>
              <a:cs typeface="Arial" pitchFamily="34" charset="0"/>
            </a:endParaRPr>
          </a:p>
          <a:p>
            <a:pPr algn="l"/>
            <a:endParaRPr lang="en-US" sz="2000" b="1" dirty="0" smtClean="0">
              <a:solidFill>
                <a:schemeClr val="tx1">
                  <a:lumMod val="65000"/>
                  <a:lumOff val="35000"/>
                </a:schemeClr>
              </a:solidFill>
              <a:latin typeface="Consolas" pitchFamily="49" charset="0"/>
              <a:cs typeface="Arial" pitchFamily="34" charset="0"/>
            </a:endParaRPr>
          </a:p>
          <a:p>
            <a:pPr algn="l"/>
            <a:endParaRPr lang="en-US" sz="2000" dirty="0" smtClean="0">
              <a:solidFill>
                <a:schemeClr val="tx1">
                  <a:lumMod val="65000"/>
                  <a:lumOff val="35000"/>
                </a:schemeClr>
              </a:solidFill>
              <a:latin typeface="Consolas" pitchFamily="49" charset="0"/>
              <a:cs typeface="Arial"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5791200" y="666750"/>
            <a:ext cx="3173382" cy="432435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QUESTION 10 - 12</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1200150"/>
            <a:ext cx="8610600" cy="3657600"/>
          </a:xfrm>
        </p:spPr>
        <p:txBody>
          <a:bodyPr>
            <a:normAutofit/>
          </a:bodyPr>
          <a:lstStyle/>
          <a:p>
            <a:pPr algn="l"/>
            <a:r>
              <a:rPr lang="en-US" sz="1800" b="1" dirty="0" err="1" smtClean="0">
                <a:solidFill>
                  <a:schemeClr val="tx1">
                    <a:lumMod val="65000"/>
                    <a:lumOff val="35000"/>
                  </a:schemeClr>
                </a:solidFill>
                <a:latin typeface="Consolas" pitchFamily="49" charset="0"/>
                <a:cs typeface="Arial" pitchFamily="34" charset="0"/>
              </a:rPr>
              <a:t>db.orders.find</a:t>
            </a:r>
            <a:r>
              <a:rPr lang="en-US" sz="1800" b="1" dirty="0" smtClean="0">
                <a:solidFill>
                  <a:schemeClr val="tx1">
                    <a:lumMod val="65000"/>
                    <a:lumOff val="35000"/>
                  </a:schemeClr>
                </a:solidFill>
                <a:latin typeface="Consolas" pitchFamily="49" charset="0"/>
                <a:cs typeface="Arial" pitchFamily="34" charset="0"/>
              </a:rPr>
              <a:t>({  _id: 2},{  price: 1</a:t>
            </a:r>
            <a:r>
              <a:rPr lang="en-US" sz="1800" b="1" dirty="0" smtClean="0">
                <a:solidFill>
                  <a:schemeClr val="tx1">
                    <a:lumMod val="65000"/>
                    <a:lumOff val="35000"/>
                  </a:schemeClr>
                </a:solidFill>
                <a:latin typeface="Consolas" pitchFamily="49" charset="0"/>
                <a:cs typeface="Arial" pitchFamily="34" charset="0"/>
              </a:rPr>
              <a:t>})</a:t>
            </a:r>
          </a:p>
          <a:p>
            <a:pPr algn="l"/>
            <a:endParaRPr lang="en-US" sz="1800" dirty="0" smtClean="0">
              <a:solidFill>
                <a:schemeClr val="tx1">
                  <a:lumMod val="65000"/>
                  <a:lumOff val="35000"/>
                </a:schemeClr>
              </a:solidFill>
              <a:latin typeface="Consolas" pitchFamily="49" charset="0"/>
              <a:cs typeface="Arial" pitchFamily="34" charset="0"/>
            </a:endParaRPr>
          </a:p>
          <a:p>
            <a:pPr algn="l"/>
            <a:r>
              <a:rPr lang="en-US" sz="1800" b="1" dirty="0" err="1" smtClean="0">
                <a:solidFill>
                  <a:schemeClr val="tx1">
                    <a:lumMod val="65000"/>
                    <a:lumOff val="35000"/>
                  </a:schemeClr>
                </a:solidFill>
                <a:latin typeface="Consolas" pitchFamily="49" charset="0"/>
                <a:cs typeface="Arial" pitchFamily="34" charset="0"/>
              </a:rPr>
              <a:t>db.inventory.updateOne</a:t>
            </a:r>
            <a:r>
              <a:rPr lang="en-US" sz="1800" b="1" dirty="0" smtClean="0">
                <a:solidFill>
                  <a:schemeClr val="tx1">
                    <a:lumMod val="65000"/>
                    <a:lumOff val="35000"/>
                  </a:schemeClr>
                </a:solidFill>
                <a:latin typeface="Consolas" pitchFamily="49" charset="0"/>
                <a:cs typeface="Arial" pitchFamily="34" charset="0"/>
              </a:rPr>
              <a:t> ({  </a:t>
            </a:r>
            <a:r>
              <a:rPr lang="en-US" sz="1800" b="1" dirty="0" smtClean="0">
                <a:solidFill>
                  <a:schemeClr val="tx1">
                    <a:lumMod val="65000"/>
                    <a:lumOff val="35000"/>
                  </a:schemeClr>
                </a:solidFill>
                <a:latin typeface="Consolas" pitchFamily="49" charset="0"/>
                <a:cs typeface="Arial" pitchFamily="34" charset="0"/>
              </a:rPr>
              <a:t>_id: 3},{  $set: {    </a:t>
            </a:r>
            <a:r>
              <a:rPr lang="en-US" sz="1800" b="1" dirty="0" err="1" smtClean="0">
                <a:solidFill>
                  <a:schemeClr val="tx1">
                    <a:lumMod val="65000"/>
                    <a:lumOff val="35000"/>
                  </a:schemeClr>
                </a:solidFill>
                <a:latin typeface="Consolas" pitchFamily="49" charset="0"/>
                <a:cs typeface="Arial" pitchFamily="34" charset="0"/>
              </a:rPr>
              <a:t>instock</a:t>
            </a:r>
            <a:r>
              <a:rPr lang="en-US" sz="1800" b="1" dirty="0" smtClean="0">
                <a:solidFill>
                  <a:schemeClr val="tx1">
                    <a:lumMod val="65000"/>
                    <a:lumOff val="35000"/>
                  </a:schemeClr>
                </a:solidFill>
                <a:latin typeface="Consolas" pitchFamily="49" charset="0"/>
                <a:cs typeface="Arial" pitchFamily="34" charset="0"/>
              </a:rPr>
              <a:t>: 75  </a:t>
            </a:r>
            <a:r>
              <a:rPr lang="en-US" sz="1800" b="1" dirty="0" smtClean="0">
                <a:solidFill>
                  <a:schemeClr val="tx1">
                    <a:lumMod val="65000"/>
                    <a:lumOff val="35000"/>
                  </a:schemeClr>
                </a:solidFill>
                <a:latin typeface="Consolas" pitchFamily="49" charset="0"/>
                <a:cs typeface="Arial" pitchFamily="34" charset="0"/>
              </a:rPr>
              <a:t>}}) </a:t>
            </a:r>
            <a:r>
              <a:rPr lang="en-US" sz="1800" b="1" dirty="0" smtClean="0">
                <a:solidFill>
                  <a:srgbClr val="009900"/>
                </a:solidFill>
                <a:latin typeface="Consolas" pitchFamily="49" charset="0"/>
                <a:cs typeface="Arial" pitchFamily="34" charset="0"/>
              </a:rPr>
              <a:t>//might need to use update()</a:t>
            </a:r>
          </a:p>
          <a:p>
            <a:pPr algn="l"/>
            <a:endParaRPr lang="en-US" sz="1800" b="1" dirty="0" smtClean="0">
              <a:solidFill>
                <a:srgbClr val="009900"/>
              </a:solidFill>
              <a:latin typeface="Consolas" pitchFamily="49" charset="0"/>
              <a:cs typeface="Arial" pitchFamily="34" charset="0"/>
            </a:endParaRPr>
          </a:p>
          <a:p>
            <a:pPr algn="l"/>
            <a:r>
              <a:rPr lang="en-US" sz="1800" b="1" dirty="0" err="1" smtClean="0">
                <a:solidFill>
                  <a:schemeClr val="tx1">
                    <a:lumMod val="65000"/>
                    <a:lumOff val="35000"/>
                  </a:schemeClr>
                </a:solidFill>
                <a:latin typeface="Consolas" pitchFamily="49" charset="0"/>
                <a:cs typeface="Arial" pitchFamily="34" charset="0"/>
              </a:rPr>
              <a:t>db.inventory.deleteOne</a:t>
            </a:r>
            <a:r>
              <a:rPr lang="en-US" sz="1800" b="1" dirty="0" smtClean="0">
                <a:solidFill>
                  <a:schemeClr val="tx1">
                    <a:lumMod val="65000"/>
                    <a:lumOff val="35000"/>
                  </a:schemeClr>
                </a:solidFill>
                <a:latin typeface="Consolas" pitchFamily="49" charset="0"/>
                <a:cs typeface="Arial" pitchFamily="34" charset="0"/>
              </a:rPr>
              <a:t>({  _id: 5</a:t>
            </a:r>
            <a:r>
              <a:rPr lang="en-US" sz="1800" b="1" dirty="0" smtClean="0">
                <a:solidFill>
                  <a:schemeClr val="tx1">
                    <a:lumMod val="65000"/>
                    <a:lumOff val="35000"/>
                  </a:schemeClr>
                </a:solidFill>
                <a:latin typeface="Consolas" pitchFamily="49" charset="0"/>
                <a:cs typeface="Arial" pitchFamily="34" charset="0"/>
              </a:rPr>
              <a:t>}) </a:t>
            </a:r>
            <a:r>
              <a:rPr lang="en-US" sz="1800" b="1" dirty="0" smtClean="0">
                <a:solidFill>
                  <a:srgbClr val="009900"/>
                </a:solidFill>
                <a:latin typeface="Consolas" pitchFamily="49" charset="0"/>
                <a:cs typeface="Arial" pitchFamily="34" charset="0"/>
              </a:rPr>
              <a:t>//might </a:t>
            </a:r>
            <a:r>
              <a:rPr lang="en-US" sz="1800" b="1" dirty="0" smtClean="0">
                <a:solidFill>
                  <a:srgbClr val="009900"/>
                </a:solidFill>
                <a:latin typeface="Consolas" pitchFamily="49" charset="0"/>
                <a:cs typeface="Arial" pitchFamily="34" charset="0"/>
              </a:rPr>
              <a:t>not work on fiddle</a:t>
            </a:r>
            <a:endParaRPr lang="en-US" sz="1800" b="1" dirty="0" smtClean="0">
              <a:solidFill>
                <a:srgbClr val="009900"/>
              </a:solidFill>
              <a:latin typeface="Consolas" pitchFamily="49" charset="0"/>
              <a:cs typeface="Arial"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AGGREGATE</a:t>
            </a:r>
            <a:endParaRPr lang="en-US" sz="2500" u="sng" dirty="0">
              <a:solidFill>
                <a:srgbClr val="3366CC"/>
              </a:solidFill>
              <a:latin typeface="Arial Black" pitchFamily="34" charset="0"/>
            </a:endParaRPr>
          </a:p>
        </p:txBody>
      </p:sp>
      <p:sp>
        <p:nvSpPr>
          <p:cNvPr id="9" name="Rectangle 8"/>
          <p:cNvSpPr/>
          <p:nvPr/>
        </p:nvSpPr>
        <p:spPr>
          <a:xfrm>
            <a:off x="2133600" y="666750"/>
            <a:ext cx="2057400" cy="4400550"/>
          </a:xfrm>
          <a:prstGeom prst="rect">
            <a:avLst/>
          </a:prstGeom>
        </p:spPr>
        <p:txBody>
          <a:bodyPr wrap="square">
            <a:spAutoFit/>
          </a:bodyPr>
          <a:lstStyle/>
          <a:p>
            <a:r>
              <a:rPr lang="en-US" sz="800" dirty="0" err="1" smtClean="0">
                <a:solidFill>
                  <a:schemeClr val="tx1">
                    <a:lumMod val="65000"/>
                    <a:lumOff val="35000"/>
                  </a:schemeClr>
                </a:solidFill>
                <a:latin typeface="Consolas" pitchFamily="49" charset="0"/>
                <a:cs typeface="Arial" pitchFamily="34" charset="0"/>
              </a:rPr>
              <a:t>db.inventory.aggregate</a:t>
            </a:r>
            <a:r>
              <a:rPr lang="en-US" sz="800" dirty="0" smtClean="0">
                <a:solidFill>
                  <a:schemeClr val="tx1">
                    <a:lumMod val="65000"/>
                    <a:lumOff val="35000"/>
                  </a:schemeClr>
                </a:solidFill>
                <a:latin typeface="Consolas" pitchFamily="49" charset="0"/>
                <a:cs typeface="Arial" pitchFamily="34" charset="0"/>
              </a:rPr>
              <a:t>([</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$match: {</a:t>
            </a:r>
          </a:p>
          <a:p>
            <a:r>
              <a:rPr lang="en-US" sz="800" dirty="0" smtClean="0">
                <a:solidFill>
                  <a:schemeClr val="tx1">
                    <a:lumMod val="65000"/>
                    <a:lumOff val="35000"/>
                  </a:schemeClr>
                </a:solidFill>
                <a:latin typeface="Consolas" pitchFamily="49" charset="0"/>
                <a:cs typeface="Arial" pitchFamily="34" charset="0"/>
              </a:rPr>
              <a:t>      </a:t>
            </a:r>
            <a:r>
              <a:rPr lang="en-US" sz="800" dirty="0" err="1" smtClean="0">
                <a:solidFill>
                  <a:schemeClr val="tx1">
                    <a:lumMod val="65000"/>
                    <a:lumOff val="35000"/>
                  </a:schemeClr>
                </a:solidFill>
                <a:latin typeface="Consolas" pitchFamily="49" charset="0"/>
                <a:cs typeface="Arial" pitchFamily="34" charset="0"/>
              </a:rPr>
              <a:t>instock</a:t>
            </a:r>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$exists: true</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$group: {</a:t>
            </a:r>
          </a:p>
          <a:p>
            <a:r>
              <a:rPr lang="en-US" sz="800" dirty="0" smtClean="0">
                <a:solidFill>
                  <a:schemeClr val="tx1">
                    <a:lumMod val="65000"/>
                    <a:lumOff val="35000"/>
                  </a:schemeClr>
                </a:solidFill>
                <a:latin typeface="Consolas" pitchFamily="49" charset="0"/>
                <a:cs typeface="Arial" pitchFamily="34" charset="0"/>
              </a:rPr>
              <a:t>      _id: "$</a:t>
            </a:r>
            <a:r>
              <a:rPr lang="en-US" sz="800" dirty="0" err="1" smtClean="0">
                <a:solidFill>
                  <a:schemeClr val="tx1">
                    <a:lumMod val="65000"/>
                    <a:lumOff val="35000"/>
                  </a:schemeClr>
                </a:solidFill>
                <a:latin typeface="Consolas" pitchFamily="49" charset="0"/>
                <a:cs typeface="Arial" pitchFamily="34" charset="0"/>
              </a:rPr>
              <a:t>sku</a:t>
            </a:r>
            <a:r>
              <a:rPr lang="en-US" sz="800" dirty="0" smtClean="0">
                <a:solidFill>
                  <a:schemeClr val="tx1">
                    <a:lumMod val="65000"/>
                    <a:lumOff val="35000"/>
                  </a:schemeClr>
                </a:solidFill>
                <a:latin typeface="Consolas" pitchFamily="49" charset="0"/>
                <a:cs typeface="Arial" pitchFamily="34" charset="0"/>
              </a:rPr>
              <a:t>",</a:t>
            </a:r>
          </a:p>
          <a:p>
            <a:r>
              <a:rPr lang="en-US" sz="800" dirty="0" smtClean="0">
                <a:solidFill>
                  <a:schemeClr val="tx1">
                    <a:lumMod val="65000"/>
                    <a:lumOff val="35000"/>
                  </a:schemeClr>
                </a:solidFill>
                <a:latin typeface="Consolas" pitchFamily="49" charset="0"/>
                <a:cs typeface="Arial" pitchFamily="34" charset="0"/>
              </a:rPr>
              <a:t>      </a:t>
            </a:r>
            <a:r>
              <a:rPr lang="en-US" sz="800" dirty="0" err="1" smtClean="0">
                <a:solidFill>
                  <a:schemeClr val="tx1">
                    <a:lumMod val="65000"/>
                    <a:lumOff val="35000"/>
                  </a:schemeClr>
                </a:solidFill>
                <a:latin typeface="Consolas" pitchFamily="49" charset="0"/>
                <a:cs typeface="Arial" pitchFamily="34" charset="0"/>
              </a:rPr>
              <a:t>stockSum</a:t>
            </a:r>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$sum: "$</a:t>
            </a:r>
            <a:r>
              <a:rPr lang="en-US" sz="800" dirty="0" err="1" smtClean="0">
                <a:solidFill>
                  <a:schemeClr val="tx1">
                    <a:lumMod val="65000"/>
                    <a:lumOff val="35000"/>
                  </a:schemeClr>
                </a:solidFill>
                <a:latin typeface="Consolas" pitchFamily="49" charset="0"/>
                <a:cs typeface="Arial" pitchFamily="34" charset="0"/>
              </a:rPr>
              <a:t>instock</a:t>
            </a:r>
            <a:r>
              <a:rPr lang="en-US" sz="800" dirty="0" smtClean="0">
                <a:solidFill>
                  <a:schemeClr val="tx1">
                    <a:lumMod val="65000"/>
                    <a:lumOff val="35000"/>
                  </a:schemeClr>
                </a:solidFill>
                <a:latin typeface="Consolas" pitchFamily="49" charset="0"/>
                <a:cs typeface="Arial" pitchFamily="34" charset="0"/>
              </a:rPr>
              <a:t>"</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products: {</a:t>
            </a:r>
          </a:p>
          <a:p>
            <a:r>
              <a:rPr lang="en-US" sz="800" dirty="0" smtClean="0">
                <a:solidFill>
                  <a:schemeClr val="tx1">
                    <a:lumMod val="65000"/>
                    <a:lumOff val="35000"/>
                  </a:schemeClr>
                </a:solidFill>
                <a:latin typeface="Consolas" pitchFamily="49" charset="0"/>
                <a:cs typeface="Arial" pitchFamily="34" charset="0"/>
              </a:rPr>
              <a:t>        $push: "$description"</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$sort: {</a:t>
            </a:r>
          </a:p>
          <a:p>
            <a:r>
              <a:rPr lang="en-US" sz="800" dirty="0" smtClean="0">
                <a:solidFill>
                  <a:schemeClr val="tx1">
                    <a:lumMod val="65000"/>
                    <a:lumOff val="35000"/>
                  </a:schemeClr>
                </a:solidFill>
                <a:latin typeface="Consolas" pitchFamily="49" charset="0"/>
                <a:cs typeface="Arial" pitchFamily="34" charset="0"/>
              </a:rPr>
              <a:t>      </a:t>
            </a:r>
            <a:r>
              <a:rPr lang="en-US" sz="800" dirty="0" err="1" smtClean="0">
                <a:solidFill>
                  <a:schemeClr val="tx1">
                    <a:lumMod val="65000"/>
                    <a:lumOff val="35000"/>
                  </a:schemeClr>
                </a:solidFill>
                <a:latin typeface="Consolas" pitchFamily="49" charset="0"/>
                <a:cs typeface="Arial" pitchFamily="34" charset="0"/>
              </a:rPr>
              <a:t>stockSum</a:t>
            </a:r>
            <a:r>
              <a:rPr lang="en-US" sz="800" dirty="0" smtClean="0">
                <a:solidFill>
                  <a:schemeClr val="tx1">
                    <a:lumMod val="65000"/>
                    <a:lumOff val="35000"/>
                  </a:schemeClr>
                </a:solidFill>
                <a:latin typeface="Consolas" pitchFamily="49" charset="0"/>
                <a:cs typeface="Arial" pitchFamily="34" charset="0"/>
              </a:rPr>
              <a:t>: -1</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$project: {</a:t>
            </a:r>
          </a:p>
          <a:p>
            <a:r>
              <a:rPr lang="en-US" sz="800" dirty="0" smtClean="0">
                <a:solidFill>
                  <a:schemeClr val="tx1">
                    <a:lumMod val="65000"/>
                    <a:lumOff val="35000"/>
                  </a:schemeClr>
                </a:solidFill>
                <a:latin typeface="Consolas" pitchFamily="49" charset="0"/>
                <a:cs typeface="Arial" pitchFamily="34" charset="0"/>
              </a:rPr>
              <a:t>      nut: "$_id",</a:t>
            </a:r>
          </a:p>
          <a:p>
            <a:r>
              <a:rPr lang="en-US" sz="800" dirty="0" smtClean="0">
                <a:solidFill>
                  <a:schemeClr val="tx1">
                    <a:lumMod val="65000"/>
                    <a:lumOff val="35000"/>
                  </a:schemeClr>
                </a:solidFill>
                <a:latin typeface="Consolas" pitchFamily="49" charset="0"/>
                <a:cs typeface="Arial" pitchFamily="34" charset="0"/>
              </a:rPr>
              <a:t>      </a:t>
            </a:r>
            <a:r>
              <a:rPr lang="en-US" sz="800" dirty="0" err="1" smtClean="0">
                <a:solidFill>
                  <a:schemeClr val="tx1">
                    <a:lumMod val="65000"/>
                    <a:lumOff val="35000"/>
                  </a:schemeClr>
                </a:solidFill>
                <a:latin typeface="Consolas" pitchFamily="49" charset="0"/>
                <a:cs typeface="Arial" pitchFamily="34" charset="0"/>
              </a:rPr>
              <a:t>stockSum</a:t>
            </a:r>
            <a:r>
              <a:rPr lang="en-US" sz="800" dirty="0" smtClean="0">
                <a:solidFill>
                  <a:schemeClr val="tx1">
                    <a:lumMod val="65000"/>
                    <a:lumOff val="35000"/>
                  </a:schemeClr>
                </a:solidFill>
                <a:latin typeface="Consolas" pitchFamily="49" charset="0"/>
                <a:cs typeface="Arial" pitchFamily="34" charset="0"/>
              </a:rPr>
              <a:t>: 1,</a:t>
            </a:r>
          </a:p>
          <a:p>
            <a:r>
              <a:rPr lang="en-US" sz="800" dirty="0" smtClean="0">
                <a:solidFill>
                  <a:schemeClr val="tx1">
                    <a:lumMod val="65000"/>
                    <a:lumOff val="35000"/>
                  </a:schemeClr>
                </a:solidFill>
                <a:latin typeface="Consolas" pitchFamily="49" charset="0"/>
                <a:cs typeface="Arial" pitchFamily="34" charset="0"/>
              </a:rPr>
              <a:t>      products: 1</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    $limit: 3</a:t>
            </a:r>
          </a:p>
          <a:p>
            <a:r>
              <a:rPr lang="en-US" sz="800" dirty="0" smtClean="0">
                <a:solidFill>
                  <a:schemeClr val="tx1">
                    <a:lumMod val="65000"/>
                    <a:lumOff val="35000"/>
                  </a:schemeClr>
                </a:solidFill>
                <a:latin typeface="Consolas" pitchFamily="49" charset="0"/>
                <a:cs typeface="Arial" pitchFamily="34" charset="0"/>
              </a:rPr>
              <a:t>  }</a:t>
            </a:r>
          </a:p>
          <a:p>
            <a:r>
              <a:rPr lang="en-US" sz="800" dirty="0" smtClean="0">
                <a:solidFill>
                  <a:schemeClr val="tx1">
                    <a:lumMod val="65000"/>
                    <a:lumOff val="35000"/>
                  </a:schemeClr>
                </a:solidFill>
                <a:latin typeface="Consolas" pitchFamily="49" charset="0"/>
                <a:cs typeface="Arial" pitchFamily="34" charset="0"/>
              </a:rPr>
              <a:t>])</a:t>
            </a:r>
            <a:endParaRPr lang="en-US" sz="800" dirty="0">
              <a:solidFill>
                <a:schemeClr val="tx1">
                  <a:lumMod val="65000"/>
                  <a:lumOff val="35000"/>
                </a:schemeClr>
              </a:solidFill>
              <a:latin typeface="Consolas" pitchFamily="49" charset="0"/>
              <a:cs typeface="Arial" pitchFamily="34" charset="0"/>
            </a:endParaRPr>
          </a:p>
        </p:txBody>
      </p:sp>
      <p:pic>
        <p:nvPicPr>
          <p:cNvPr id="9217" name="Picture 1"/>
          <p:cNvPicPr>
            <a:picLocks noChangeAspect="1" noChangeArrowheads="1"/>
          </p:cNvPicPr>
          <p:nvPr/>
        </p:nvPicPr>
        <p:blipFill>
          <a:blip r:embed="rId2" cstate="print"/>
          <a:srcRect/>
          <a:stretch>
            <a:fillRect/>
          </a:stretch>
        </p:blipFill>
        <p:spPr bwMode="auto">
          <a:xfrm>
            <a:off x="5029200" y="742950"/>
            <a:ext cx="1543050" cy="4114800"/>
          </a:xfrm>
          <a:prstGeom prst="rect">
            <a:avLst/>
          </a:prstGeom>
          <a:noFill/>
          <a:ln w="9525">
            <a:noFill/>
            <a:miter lim="800000"/>
            <a:headEnd/>
            <a:tailEnd/>
          </a:ln>
        </p:spPr>
      </p:pic>
      <p:cxnSp>
        <p:nvCxnSpPr>
          <p:cNvPr id="10" name="Straight Arrow Connector 9"/>
          <p:cNvCxnSpPr/>
          <p:nvPr/>
        </p:nvCxnSpPr>
        <p:spPr>
          <a:xfrm>
            <a:off x="4038600" y="2800350"/>
            <a:ext cx="762000" cy="0"/>
          </a:xfrm>
          <a:prstGeom prst="straightConnector1">
            <a:avLst/>
          </a:prstGeom>
          <a:ln w="50800">
            <a:solidFill>
              <a:srgbClr val="3366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Command-line, tools, and IDEs can be used to query those databases.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tools include:</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phpMyAdmin</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MySQL</a:t>
            </a:r>
            <a:r>
              <a:rPr lang="en-US" sz="1600" dirty="0" smtClean="0">
                <a:solidFill>
                  <a:schemeClr val="tx1">
                    <a:lumMod val="65000"/>
                    <a:lumOff val="35000"/>
                  </a:schemeClr>
                </a:solidFill>
                <a:latin typeface="Arial" pitchFamily="34" charset="0"/>
                <a:cs typeface="Arial" pitchFamily="34" charset="0"/>
              </a:rPr>
              <a:t> Workbench</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SQLite</a:t>
            </a:r>
            <a:r>
              <a:rPr lang="en-US" sz="1600" dirty="0" smtClean="0">
                <a:solidFill>
                  <a:schemeClr val="tx1">
                    <a:lumMod val="65000"/>
                    <a:lumOff val="35000"/>
                  </a:schemeClr>
                </a:solidFill>
                <a:latin typeface="Arial" pitchFamily="34" charset="0"/>
                <a:cs typeface="Arial" pitchFamily="34" charset="0"/>
              </a:rPr>
              <a:t> Tools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SQL Manager</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MongoDB</a:t>
            </a:r>
            <a:r>
              <a:rPr lang="en-US" sz="1600" dirty="0" smtClean="0">
                <a:solidFill>
                  <a:schemeClr val="tx1">
                    <a:lumMod val="65000"/>
                    <a:lumOff val="35000"/>
                  </a:schemeClr>
                </a:solidFill>
                <a:latin typeface="Arial" pitchFamily="34" charset="0"/>
                <a:cs typeface="Arial" pitchFamily="34" charset="0"/>
              </a:rPr>
              <a:t> Tools</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Robo</a:t>
            </a:r>
            <a:r>
              <a:rPr lang="en-US" sz="1600" dirty="0" smtClean="0">
                <a:solidFill>
                  <a:schemeClr val="tx1">
                    <a:lumMod val="65000"/>
                    <a:lumOff val="35000"/>
                  </a:schemeClr>
                </a:solidFill>
                <a:latin typeface="Arial" pitchFamily="34" charset="0"/>
                <a:cs typeface="Arial" pitchFamily="34" charset="0"/>
              </a:rPr>
              <a:t> 3T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TECHNOLOGIES</a:t>
            </a:r>
            <a:endParaRPr lang="en-US" sz="2500" u="sng" dirty="0">
              <a:solidFill>
                <a:srgbClr val="3366CC"/>
              </a:solidFill>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MVC INTERACTIONS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28600" y="1200150"/>
            <a:ext cx="8677275" cy="343210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1300</TotalTime>
  <Words>2650</Words>
  <Application>Microsoft Office PowerPoint</Application>
  <PresentationFormat>On-screen Show (16:9)</PresentationFormat>
  <Paragraphs>355</Paragraphs>
  <Slides>75</Slides>
  <Notes>7</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DATABASES</vt:lpstr>
      <vt:lpstr>Slide 2</vt:lpstr>
      <vt:lpstr>OVERVIEW</vt:lpstr>
      <vt:lpstr>OVERVIEW</vt:lpstr>
      <vt:lpstr>BACKGROUND</vt:lpstr>
      <vt:lpstr>RELATIONAL VS NON-RELATIONAL</vt:lpstr>
      <vt:lpstr>TECHNOLOGIES</vt:lpstr>
      <vt:lpstr>TECHNOLOGIES</vt:lpstr>
      <vt:lpstr>MVC INTERACTIONS</vt:lpstr>
      <vt:lpstr>RELATIONAL</vt:lpstr>
      <vt:lpstr>TABLES</vt:lpstr>
      <vt:lpstr>SCHEMAS</vt:lpstr>
      <vt:lpstr>FOREIGN KEY</vt:lpstr>
      <vt:lpstr>TABLE RELATIONSHIPS</vt:lpstr>
      <vt:lpstr>INTERMEDIATE TABLES</vt:lpstr>
      <vt:lpstr>DML VS DDL</vt:lpstr>
      <vt:lpstr>SELECT STATEMENT</vt:lpstr>
      <vt:lpstr>WHERE CLAUSE</vt:lpstr>
      <vt:lpstr>JOIN STATEMENT</vt:lpstr>
      <vt:lpstr>TYPES OF JOINS</vt:lpstr>
      <vt:lpstr>EXAMPLE JOIN</vt:lpstr>
      <vt:lpstr>GROUPING STATEMENT</vt:lpstr>
      <vt:lpstr>INSERT STATEMENT</vt:lpstr>
      <vt:lpstr>UPDATE AND DELETE STATEMENTS</vt:lpstr>
      <vt:lpstr>LOCAL TRANSACTIONS</vt:lpstr>
      <vt:lpstr>DISTRIBUTED TRANSACTIONS</vt:lpstr>
      <vt:lpstr>EFFICIENCY</vt:lpstr>
      <vt:lpstr>SQL INDEX</vt:lpstr>
      <vt:lpstr>INDEX SYNTAX</vt:lpstr>
      <vt:lpstr>NON-RELATIONAL</vt:lpstr>
      <vt:lpstr>KEY-VALUE PAIRS</vt:lpstr>
      <vt:lpstr>COLLECTIONS</vt:lpstr>
      <vt:lpstr>DOCUMENTS</vt:lpstr>
      <vt:lpstr>RECORDS VS DOCUMENTS</vt:lpstr>
      <vt:lpstr>RECORDS VS DOCUMENTS</vt:lpstr>
      <vt:lpstr>GRAPHS</vt:lpstr>
      <vt:lpstr>MONGODB</vt:lpstr>
      <vt:lpstr>QUERIES</vt:lpstr>
      <vt:lpstr>WORKING WITH THE SHELL</vt:lpstr>
      <vt:lpstr>ACCESSING MONGODB IN NODE.JS</vt:lpstr>
      <vt:lpstr>WEB SERVICING WITH MONGODB</vt:lpstr>
      <vt:lpstr>COMMON AGGREGATE OPERATORS</vt:lpstr>
      <vt:lpstr>CONNECTIVITY</vt:lpstr>
      <vt:lpstr>CONNECTING TO A DATABASE</vt:lpstr>
      <vt:lpstr>CONNECTION STRING</vt:lpstr>
      <vt:lpstr>EXAMPLE CONNECTION STRING</vt:lpstr>
      <vt:lpstr>CONNECTING WITH PHP</vt:lpstr>
      <vt:lpstr>CONNECTING WITH PHP</vt:lpstr>
      <vt:lpstr>CONNECTING WITH MYSQL</vt:lpstr>
      <vt:lpstr>HANDLING CONNECTION ERRORS</vt:lpstr>
      <vt:lpstr>EXECUTING THE QUERY</vt:lpstr>
      <vt:lpstr>PROCESSING THE QUERY RESULT</vt:lpstr>
      <vt:lpstr>STEP 1 - FETCH RESULT SET</vt:lpstr>
      <vt:lpstr>STEP 2 – TURN INTO OBJECT</vt:lpstr>
      <vt:lpstr>CLOSING CONNECTION</vt:lpstr>
      <vt:lpstr>PASSING PARAMS TO QUERY</vt:lpstr>
      <vt:lpstr>SANITIZATION</vt:lpstr>
      <vt:lpstr>PREPARED STATEMENTS</vt:lpstr>
      <vt:lpstr>NAMED PARAMETERS</vt:lpstr>
      <vt:lpstr>EXAMPLE CONNECTION WITH TRANSACTION</vt:lpstr>
      <vt:lpstr>USING METHODS</vt:lpstr>
      <vt:lpstr>EXAMPLE METHODS</vt:lpstr>
      <vt:lpstr>EXAMPLE METHODS</vt:lpstr>
      <vt:lpstr>EXERCISES</vt:lpstr>
      <vt:lpstr>SQL QUERIES</vt:lpstr>
      <vt:lpstr>MONGO QUERIES</vt:lpstr>
      <vt:lpstr>MONGO AGGREGATE</vt:lpstr>
      <vt:lpstr>ANSWERS</vt:lpstr>
      <vt:lpstr>QUESTION 1</vt:lpstr>
      <vt:lpstr>QUESTION 2 - 6</vt:lpstr>
      <vt:lpstr>QUESTION 7</vt:lpstr>
      <vt:lpstr>QUESTION 8</vt:lpstr>
      <vt:lpstr>QUESTION 9</vt:lpstr>
      <vt:lpstr>QUESTION 10 - 12</vt:lpstr>
      <vt:lpstr>AGGREGATE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491</cp:revision>
  <dcterms:created xsi:type="dcterms:W3CDTF">2018-08-06T22:35:07Z</dcterms:created>
  <dcterms:modified xsi:type="dcterms:W3CDTF">2022-10-03T03:14:05Z</dcterms:modified>
</cp:coreProperties>
</file>